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12192000"/>
  <p:notesSz cx="6858000" cy="9144000"/>
  <p:embeddedFontLst>
    <p:embeddedFont>
      <p:font typeface="Montserrat"/>
      <p:regular r:id="rId40"/>
      <p:bold r:id="rId41"/>
      <p:italic r:id="rId42"/>
      <p:boldItalic r:id="rId43"/>
    </p:embeddedFont>
    <p:embeddedFont>
      <p:font typeface="Lora"/>
      <p:regular r:id="rId44"/>
      <p:bold r:id="rId45"/>
      <p:italic r:id="rId46"/>
      <p:boldItalic r:id="rId47"/>
    </p:embeddedFont>
    <p:embeddedFont>
      <p:font typeface="Century Gothic"/>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52" roundtripDataSignature="AMtx7mgXrEwdGOEz95H+eNsvwdxvW1bL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Lora-regular.fntdata"/><Relationship Id="rId43" Type="http://schemas.openxmlformats.org/officeDocument/2006/relationships/font" Target="fonts/Montserrat-boldItalic.fntdata"/><Relationship Id="rId46" Type="http://schemas.openxmlformats.org/officeDocument/2006/relationships/font" Target="fonts/Lora-italic.fntdata"/><Relationship Id="rId45" Type="http://schemas.openxmlformats.org/officeDocument/2006/relationships/font" Target="fonts/Lor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CenturyGothic-regular.fntdata"/><Relationship Id="rId47" Type="http://schemas.openxmlformats.org/officeDocument/2006/relationships/font" Target="fonts/Lora-boldItalic.fntdata"/><Relationship Id="rId49" Type="http://schemas.openxmlformats.org/officeDocument/2006/relationships/font" Target="fonts/CenturyGothic-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enturyGothic-boldItalic.fntdata"/><Relationship Id="rId50" Type="http://schemas.openxmlformats.org/officeDocument/2006/relationships/font" Target="fonts/CenturyGothic-italic.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e2263eece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25e2263eece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5e2263eece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25e2263eece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5e2263eece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25e2263eece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5e2263eece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25e2263eece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5e2263eece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25e2263eece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5e2263eece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25e2263eece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5e2263eece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25e2263eece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5e2263eece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25e2263eece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pic>
        <p:nvPicPr>
          <p:cNvPr descr="C0-HD-BTM.png" id="17" name="Google Shape;17;p104"/>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8" name="Google Shape;18;p104"/>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04"/>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0" name="Google Shape;20;p104"/>
          <p:cNvSpPr txBox="1"/>
          <p:nvPr>
            <p:ph idx="10" type="dt"/>
          </p:nvPr>
        </p:nvSpPr>
        <p:spPr>
          <a:xfrm>
            <a:off x="7909561" y="4314328"/>
            <a:ext cx="2910840" cy="37464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04"/>
          <p:cNvSpPr txBox="1"/>
          <p:nvPr>
            <p:ph idx="11" type="ftr"/>
          </p:nvPr>
        </p:nvSpPr>
        <p:spPr>
          <a:xfrm>
            <a:off x="1371600" y="4323845"/>
            <a:ext cx="6400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04"/>
          <p:cNvSpPr txBox="1"/>
          <p:nvPr>
            <p:ph idx="12" type="sldNum"/>
          </p:nvPr>
        </p:nvSpPr>
        <p:spPr>
          <a:xfrm>
            <a:off x="8077200" y="143086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15"/>
          <p:cNvSpPr txBox="1"/>
          <p:nvPr>
            <p:ph type="title"/>
          </p:nvPr>
        </p:nvSpPr>
        <p:spPr>
          <a:xfrm>
            <a:off x="685800" y="1524000"/>
            <a:ext cx="687324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15"/>
          <p:cNvSpPr/>
          <p:nvPr>
            <p:ph idx="2" type="pic"/>
          </p:nvPr>
        </p:nvSpPr>
        <p:spPr>
          <a:xfrm>
            <a:off x="7861238" y="751241"/>
            <a:ext cx="3644962" cy="5467443"/>
          </a:xfrm>
          <a:prstGeom prst="rect">
            <a:avLst/>
          </a:prstGeom>
          <a:noFill/>
          <a:ln>
            <a:noFill/>
          </a:ln>
        </p:spPr>
      </p:sp>
      <p:sp>
        <p:nvSpPr>
          <p:cNvPr id="73" name="Google Shape;73;p115"/>
          <p:cNvSpPr txBox="1"/>
          <p:nvPr>
            <p:ph idx="1" type="body"/>
          </p:nvPr>
        </p:nvSpPr>
        <p:spPr>
          <a:xfrm>
            <a:off x="685800" y="3124199"/>
            <a:ext cx="687324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4" name="Google Shape;74;p11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7" name="Shape 77"/>
        <p:cNvGrpSpPr/>
        <p:nvPr/>
      </p:nvGrpSpPr>
      <p:grpSpPr>
        <a:xfrm>
          <a:off x="0" y="0"/>
          <a:ext cx="0" cy="0"/>
          <a:chOff x="0" y="0"/>
          <a:chExt cx="0" cy="0"/>
        </a:xfrm>
      </p:grpSpPr>
      <p:sp>
        <p:nvSpPr>
          <p:cNvPr id="78" name="Google Shape;78;p116"/>
          <p:cNvSpPr txBox="1"/>
          <p:nvPr>
            <p:ph type="title"/>
          </p:nvPr>
        </p:nvSpPr>
        <p:spPr>
          <a:xfrm>
            <a:off x="685777" y="4697360"/>
            <a:ext cx="10822034"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16"/>
          <p:cNvSpPr/>
          <p:nvPr>
            <p:ph idx="2" type="pic"/>
          </p:nvPr>
        </p:nvSpPr>
        <p:spPr>
          <a:xfrm>
            <a:off x="681727" y="941439"/>
            <a:ext cx="10821840" cy="3478161"/>
          </a:xfrm>
          <a:prstGeom prst="rect">
            <a:avLst/>
          </a:prstGeom>
          <a:noFill/>
          <a:ln>
            <a:noFill/>
          </a:ln>
        </p:spPr>
      </p:sp>
      <p:sp>
        <p:nvSpPr>
          <p:cNvPr id="80" name="Google Shape;80;p116"/>
          <p:cNvSpPr txBox="1"/>
          <p:nvPr>
            <p:ph idx="1" type="body"/>
          </p:nvPr>
        </p:nvSpPr>
        <p:spPr>
          <a:xfrm>
            <a:off x="685800" y="5516715"/>
            <a:ext cx="10820400" cy="70196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1" name="Google Shape;81;p11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84" name="Shape 84"/>
        <p:cNvGrpSpPr/>
        <p:nvPr/>
      </p:nvGrpSpPr>
      <p:grpSpPr>
        <a:xfrm>
          <a:off x="0" y="0"/>
          <a:ext cx="0" cy="0"/>
          <a:chOff x="0" y="0"/>
          <a:chExt cx="0" cy="0"/>
        </a:xfrm>
      </p:grpSpPr>
      <p:pic>
        <p:nvPicPr>
          <p:cNvPr descr="C0-HD-BTM.png" id="85" name="Google Shape;85;p117"/>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6" name="Google Shape;86;p117"/>
          <p:cNvSpPr txBox="1"/>
          <p:nvPr>
            <p:ph type="title"/>
          </p:nvPr>
        </p:nvSpPr>
        <p:spPr>
          <a:xfrm>
            <a:off x="685800" y="753532"/>
            <a:ext cx="10820400" cy="280246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17"/>
          <p:cNvSpPr txBox="1"/>
          <p:nvPr>
            <p:ph idx="1" type="body"/>
          </p:nvPr>
        </p:nvSpPr>
        <p:spPr>
          <a:xfrm>
            <a:off x="1024467" y="3649133"/>
            <a:ext cx="10130516" cy="99906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8" name="Google Shape;88;p117"/>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17"/>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17"/>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91" name="Shape 91"/>
        <p:cNvGrpSpPr/>
        <p:nvPr/>
      </p:nvGrpSpPr>
      <p:grpSpPr>
        <a:xfrm>
          <a:off x="0" y="0"/>
          <a:ext cx="0" cy="0"/>
          <a:chOff x="0" y="0"/>
          <a:chExt cx="0" cy="0"/>
        </a:xfrm>
      </p:grpSpPr>
      <p:pic>
        <p:nvPicPr>
          <p:cNvPr descr="C0-HD-BTM.png" id="92" name="Google Shape;92;p118"/>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93" name="Google Shape;93;p118"/>
          <p:cNvSpPr txBox="1"/>
          <p:nvPr>
            <p:ph type="title"/>
          </p:nvPr>
        </p:nvSpPr>
        <p:spPr>
          <a:xfrm>
            <a:off x="1024467" y="753533"/>
            <a:ext cx="10151533" cy="260449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18"/>
          <p:cNvSpPr txBox="1"/>
          <p:nvPr>
            <p:ph idx="1" type="body"/>
          </p:nvPr>
        </p:nvSpPr>
        <p:spPr>
          <a:xfrm>
            <a:off x="1303865" y="3365556"/>
            <a:ext cx="9592736" cy="44444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5" name="Google Shape;95;p118"/>
          <p:cNvSpPr txBox="1"/>
          <p:nvPr>
            <p:ph idx="2" type="body"/>
          </p:nvPr>
        </p:nvSpPr>
        <p:spPr>
          <a:xfrm>
            <a:off x="1024467" y="3959862"/>
            <a:ext cx="10151533" cy="67987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6" name="Google Shape;96;p118"/>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18"/>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18"/>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18"/>
          <p:cNvSpPr txBox="1"/>
          <p:nvPr/>
        </p:nvSpPr>
        <p:spPr>
          <a:xfrm>
            <a:off x="476250" y="933450"/>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Century Gothic"/>
              <a:buNone/>
            </a:pPr>
            <a:r>
              <a:rPr b="0" lang="en-US" sz="8000" cap="none">
                <a:solidFill>
                  <a:schemeClr val="lt1"/>
                </a:solidFill>
                <a:latin typeface="Century Gothic"/>
                <a:ea typeface="Century Gothic"/>
                <a:cs typeface="Century Gothic"/>
                <a:sym typeface="Century Gothic"/>
              </a:rPr>
              <a:t>“</a:t>
            </a:r>
            <a:endParaRPr/>
          </a:p>
        </p:txBody>
      </p:sp>
      <p:sp>
        <p:nvSpPr>
          <p:cNvPr id="100" name="Google Shape;100;p118"/>
          <p:cNvSpPr txBox="1"/>
          <p:nvPr/>
        </p:nvSpPr>
        <p:spPr>
          <a:xfrm>
            <a:off x="10984230" y="270129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entury Gothic"/>
              <a:buNone/>
            </a:pPr>
            <a:r>
              <a:rPr b="0" lang="en-US" sz="8000"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01" name="Shape 101"/>
        <p:cNvGrpSpPr/>
        <p:nvPr/>
      </p:nvGrpSpPr>
      <p:grpSpPr>
        <a:xfrm>
          <a:off x="0" y="0"/>
          <a:ext cx="0" cy="0"/>
          <a:chOff x="0" y="0"/>
          <a:chExt cx="0" cy="0"/>
        </a:xfrm>
      </p:grpSpPr>
      <p:pic>
        <p:nvPicPr>
          <p:cNvPr descr="C0-HD-BTM.png" id="102" name="Google Shape;102;p119"/>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03" name="Google Shape;103;p119"/>
          <p:cNvSpPr txBox="1"/>
          <p:nvPr>
            <p:ph type="title"/>
          </p:nvPr>
        </p:nvSpPr>
        <p:spPr>
          <a:xfrm>
            <a:off x="1024495" y="1124701"/>
            <a:ext cx="10146186"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19"/>
          <p:cNvSpPr txBox="1"/>
          <p:nvPr>
            <p:ph idx="1" type="body"/>
          </p:nvPr>
        </p:nvSpPr>
        <p:spPr>
          <a:xfrm>
            <a:off x="1024467" y="3648315"/>
            <a:ext cx="10144654" cy="9998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05" name="Google Shape;105;p119"/>
          <p:cNvSpPr txBox="1"/>
          <p:nvPr>
            <p:ph idx="10" type="dt"/>
          </p:nvPr>
        </p:nvSpPr>
        <p:spPr>
          <a:xfrm>
            <a:off x="7814452" y="378883"/>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19"/>
          <p:cNvSpPr txBox="1"/>
          <p:nvPr>
            <p:ph idx="11" type="ftr"/>
          </p:nvPr>
        </p:nvSpPr>
        <p:spPr>
          <a:xfrm>
            <a:off x="685800" y="378883"/>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19"/>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8" name="Shape 108"/>
        <p:cNvGrpSpPr/>
        <p:nvPr/>
      </p:nvGrpSpPr>
      <p:grpSpPr>
        <a:xfrm>
          <a:off x="0" y="0"/>
          <a:ext cx="0" cy="0"/>
          <a:chOff x="0" y="0"/>
          <a:chExt cx="0" cy="0"/>
        </a:xfrm>
      </p:grpSpPr>
      <p:sp>
        <p:nvSpPr>
          <p:cNvPr id="109" name="Google Shape;109;p120"/>
          <p:cNvSpPr txBox="1"/>
          <p:nvPr>
            <p:ph type="title"/>
          </p:nvPr>
        </p:nvSpPr>
        <p:spPr>
          <a:xfrm>
            <a:off x="2895600" y="761999"/>
            <a:ext cx="8610599" cy="1303867"/>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20"/>
          <p:cNvSpPr txBox="1"/>
          <p:nvPr>
            <p:ph idx="1" type="body"/>
          </p:nvPr>
        </p:nvSpPr>
        <p:spPr>
          <a:xfrm>
            <a:off x="685800" y="2202080"/>
            <a:ext cx="3456432" cy="6173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1" name="Google Shape;111;p120"/>
          <p:cNvSpPr txBox="1"/>
          <p:nvPr>
            <p:ph idx="2" type="body"/>
          </p:nvPr>
        </p:nvSpPr>
        <p:spPr>
          <a:xfrm>
            <a:off x="685799"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2" name="Google Shape;112;p120"/>
          <p:cNvSpPr txBox="1"/>
          <p:nvPr>
            <p:ph idx="3" type="body"/>
          </p:nvPr>
        </p:nvSpPr>
        <p:spPr>
          <a:xfrm>
            <a:off x="4368800" y="2201333"/>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3" name="Google Shape;113;p120"/>
          <p:cNvSpPr txBox="1"/>
          <p:nvPr>
            <p:ph idx="4" type="body"/>
          </p:nvPr>
        </p:nvSpPr>
        <p:spPr>
          <a:xfrm>
            <a:off x="4366858" y="2904067"/>
            <a:ext cx="3456432" cy="331461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4" name="Google Shape;114;p120"/>
          <p:cNvSpPr txBox="1"/>
          <p:nvPr>
            <p:ph idx="5" type="body"/>
          </p:nvPr>
        </p:nvSpPr>
        <p:spPr>
          <a:xfrm>
            <a:off x="8051800" y="2192866"/>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5" name="Google Shape;115;p120"/>
          <p:cNvSpPr txBox="1"/>
          <p:nvPr>
            <p:ph idx="6" type="body"/>
          </p:nvPr>
        </p:nvSpPr>
        <p:spPr>
          <a:xfrm>
            <a:off x="8051801"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6" name="Google Shape;116;p120"/>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20"/>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2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9" name="Shape 119"/>
        <p:cNvGrpSpPr/>
        <p:nvPr/>
      </p:nvGrpSpPr>
      <p:grpSpPr>
        <a:xfrm>
          <a:off x="0" y="0"/>
          <a:ext cx="0" cy="0"/>
          <a:chOff x="0" y="0"/>
          <a:chExt cx="0" cy="0"/>
        </a:xfrm>
      </p:grpSpPr>
      <p:sp>
        <p:nvSpPr>
          <p:cNvPr id="120" name="Google Shape;120;p121"/>
          <p:cNvSpPr txBox="1"/>
          <p:nvPr>
            <p:ph type="title"/>
          </p:nvPr>
        </p:nvSpPr>
        <p:spPr>
          <a:xfrm>
            <a:off x="2895600" y="762000"/>
            <a:ext cx="8610599"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121"/>
          <p:cNvSpPr txBox="1"/>
          <p:nvPr>
            <p:ph idx="1" type="body"/>
          </p:nvPr>
        </p:nvSpPr>
        <p:spPr>
          <a:xfrm>
            <a:off x="688618" y="4191000"/>
            <a:ext cx="3451582"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2" name="Google Shape;122;p121"/>
          <p:cNvSpPr/>
          <p:nvPr>
            <p:ph idx="2" type="pic"/>
          </p:nvPr>
        </p:nvSpPr>
        <p:spPr>
          <a:xfrm>
            <a:off x="688618" y="2362200"/>
            <a:ext cx="3451582"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23" name="Google Shape;123;p121"/>
          <p:cNvSpPr txBox="1"/>
          <p:nvPr>
            <p:ph idx="3" type="body"/>
          </p:nvPr>
        </p:nvSpPr>
        <p:spPr>
          <a:xfrm>
            <a:off x="688618" y="4873764"/>
            <a:ext cx="3451582"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4" name="Google Shape;124;p121"/>
          <p:cNvSpPr txBox="1"/>
          <p:nvPr>
            <p:ph idx="4" type="body"/>
          </p:nvPr>
        </p:nvSpPr>
        <p:spPr>
          <a:xfrm>
            <a:off x="4374263" y="4191000"/>
            <a:ext cx="3448935"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5" name="Google Shape;125;p121"/>
          <p:cNvSpPr/>
          <p:nvPr>
            <p:ph idx="5" type="pic"/>
          </p:nvPr>
        </p:nvSpPr>
        <p:spPr>
          <a:xfrm>
            <a:off x="4374263" y="2362200"/>
            <a:ext cx="3448936"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26" name="Google Shape;126;p121"/>
          <p:cNvSpPr txBox="1"/>
          <p:nvPr>
            <p:ph idx="6" type="body"/>
          </p:nvPr>
        </p:nvSpPr>
        <p:spPr>
          <a:xfrm>
            <a:off x="4374264" y="4873763"/>
            <a:ext cx="344893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7" name="Google Shape;127;p121"/>
          <p:cNvSpPr txBox="1"/>
          <p:nvPr>
            <p:ph idx="7" type="body"/>
          </p:nvPr>
        </p:nvSpPr>
        <p:spPr>
          <a:xfrm>
            <a:off x="8049731" y="4191000"/>
            <a:ext cx="3456469"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8" name="Google Shape;128;p121"/>
          <p:cNvSpPr/>
          <p:nvPr>
            <p:ph idx="8" type="pic"/>
          </p:nvPr>
        </p:nvSpPr>
        <p:spPr>
          <a:xfrm>
            <a:off x="8049855" y="2362200"/>
            <a:ext cx="3447878"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29" name="Google Shape;129;p121"/>
          <p:cNvSpPr txBox="1"/>
          <p:nvPr>
            <p:ph idx="9" type="body"/>
          </p:nvPr>
        </p:nvSpPr>
        <p:spPr>
          <a:xfrm>
            <a:off x="8049731" y="4873761"/>
            <a:ext cx="345244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30" name="Google Shape;130;p121"/>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2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2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3" name="Shape 133"/>
        <p:cNvGrpSpPr/>
        <p:nvPr/>
      </p:nvGrpSpPr>
      <p:grpSpPr>
        <a:xfrm>
          <a:off x="0" y="0"/>
          <a:ext cx="0" cy="0"/>
          <a:chOff x="0" y="0"/>
          <a:chExt cx="0" cy="0"/>
        </a:xfrm>
      </p:grpSpPr>
      <p:sp>
        <p:nvSpPr>
          <p:cNvPr id="134" name="Google Shape;134;p12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122"/>
          <p:cNvSpPr txBox="1"/>
          <p:nvPr>
            <p:ph idx="1" type="body"/>
          </p:nvPr>
        </p:nvSpPr>
        <p:spPr>
          <a:xfrm rot="5400000">
            <a:off x="4083938" y="-1203579"/>
            <a:ext cx="4024125" cy="10820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6" name="Google Shape;136;p122"/>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22"/>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22"/>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39" name="Shape 139"/>
        <p:cNvGrpSpPr/>
        <p:nvPr/>
      </p:nvGrpSpPr>
      <p:grpSpPr>
        <a:xfrm>
          <a:off x="0" y="0"/>
          <a:ext cx="0" cy="0"/>
          <a:chOff x="0" y="0"/>
          <a:chExt cx="0" cy="0"/>
        </a:xfrm>
      </p:grpSpPr>
      <p:pic>
        <p:nvPicPr>
          <p:cNvPr descr="C0-HD-BTM.png" id="140" name="Google Shape;140;p123"/>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41" name="Google Shape;141;p123"/>
          <p:cNvSpPr txBox="1"/>
          <p:nvPr>
            <p:ph type="title"/>
          </p:nvPr>
        </p:nvSpPr>
        <p:spPr>
          <a:xfrm rot="5400000">
            <a:off x="8525934" y="1667933"/>
            <a:ext cx="3903133" cy="2057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123"/>
          <p:cNvSpPr txBox="1"/>
          <p:nvPr>
            <p:ph idx="1" type="body"/>
          </p:nvPr>
        </p:nvSpPr>
        <p:spPr>
          <a:xfrm rot="5400000">
            <a:off x="3175000" y="-1405467"/>
            <a:ext cx="3903133" cy="82042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3" name="Google Shape;143;p123"/>
          <p:cNvSpPr txBox="1"/>
          <p:nvPr>
            <p:ph idx="10" type="dt"/>
          </p:nvPr>
        </p:nvSpPr>
        <p:spPr>
          <a:xfrm>
            <a:off x="7814452" y="379941"/>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123"/>
          <p:cNvSpPr txBox="1"/>
          <p:nvPr>
            <p:ph idx="11" type="ftr"/>
          </p:nvPr>
        </p:nvSpPr>
        <p:spPr>
          <a:xfrm>
            <a:off x="685800" y="381000"/>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123"/>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10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FFFF00"/>
              </a:buClr>
              <a:buSzPts val="4000"/>
              <a:buFont typeface="Century Gothic"/>
              <a:buNone/>
              <a:defRPr b="1" cap="none">
                <a:solidFill>
                  <a:srgbClr val="FFFF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05"/>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000"/>
              </a:spcBef>
              <a:spcAft>
                <a:spcPts val="0"/>
              </a:spcAft>
              <a:buClr>
                <a:schemeClr val="lt1"/>
              </a:buClr>
              <a:buSzPts val="2200"/>
              <a:buFont typeface="Noto Sans Symbols"/>
              <a:buChar char="❑"/>
              <a:defRPr/>
            </a:lvl1pPr>
            <a:lvl2pPr indent="-355600" lvl="1" marL="914400" algn="l">
              <a:lnSpc>
                <a:spcPct val="90000"/>
              </a:lnSpc>
              <a:spcBef>
                <a:spcPts val="500"/>
              </a:spcBef>
              <a:spcAft>
                <a:spcPts val="0"/>
              </a:spcAft>
              <a:buClr>
                <a:srgbClr val="F2D883"/>
              </a:buClr>
              <a:buSzPts val="2000"/>
              <a:buChar char="•"/>
              <a:defRPr>
                <a:solidFill>
                  <a:srgbClr val="F2D883"/>
                </a:solidFill>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6" name="Google Shape;26;p10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0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0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 name="Shape 29"/>
        <p:cNvGrpSpPr/>
        <p:nvPr/>
      </p:nvGrpSpPr>
      <p:grpSpPr>
        <a:xfrm>
          <a:off x="0" y="0"/>
          <a:ext cx="0" cy="0"/>
          <a:chOff x="0" y="0"/>
          <a:chExt cx="0" cy="0"/>
        </a:xfrm>
      </p:grpSpPr>
      <p:sp>
        <p:nvSpPr>
          <p:cNvPr id="30" name="Google Shape;30;p10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0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0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109"/>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0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0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0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38" name="Shape 38"/>
        <p:cNvGrpSpPr/>
        <p:nvPr/>
      </p:nvGrpSpPr>
      <p:grpSpPr>
        <a:xfrm>
          <a:off x="0" y="0"/>
          <a:ext cx="0" cy="0"/>
          <a:chOff x="0" y="0"/>
          <a:chExt cx="0" cy="0"/>
        </a:xfrm>
      </p:grpSpPr>
      <p:sp>
        <p:nvSpPr>
          <p:cNvPr id="39" name="Google Shape;39;p110"/>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40" name="Shape 40"/>
        <p:cNvGrpSpPr/>
        <p:nvPr/>
      </p:nvGrpSpPr>
      <p:grpSpPr>
        <a:xfrm>
          <a:off x="0" y="0"/>
          <a:ext cx="0" cy="0"/>
          <a:chOff x="0" y="0"/>
          <a:chExt cx="0" cy="0"/>
        </a:xfrm>
      </p:grpSpPr>
      <p:pic>
        <p:nvPicPr>
          <p:cNvPr descr="C0-HD-BTM.png" id="41" name="Google Shape;41;p111"/>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42" name="Google Shape;42;p111"/>
          <p:cNvSpPr txBox="1"/>
          <p:nvPr>
            <p:ph type="title"/>
          </p:nvPr>
        </p:nvSpPr>
        <p:spPr>
          <a:xfrm>
            <a:off x="685800" y="753533"/>
            <a:ext cx="10820399" cy="2801935"/>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11"/>
          <p:cNvSpPr txBox="1"/>
          <p:nvPr>
            <p:ph idx="1" type="body"/>
          </p:nvPr>
        </p:nvSpPr>
        <p:spPr>
          <a:xfrm>
            <a:off x="1024467" y="3641725"/>
            <a:ext cx="10490200" cy="9556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2200"/>
              <a:buNone/>
              <a:defRPr sz="22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44" name="Google Shape;44;p111"/>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11"/>
          <p:cNvSpPr txBox="1"/>
          <p:nvPr>
            <p:ph idx="11" type="ftr"/>
          </p:nvPr>
        </p:nvSpPr>
        <p:spPr>
          <a:xfrm>
            <a:off x="685800" y="381001"/>
            <a:ext cx="6991492" cy="36406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11"/>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11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12"/>
          <p:cNvSpPr txBox="1"/>
          <p:nvPr>
            <p:ph idx="1" type="body"/>
          </p:nvPr>
        </p:nvSpPr>
        <p:spPr>
          <a:xfrm>
            <a:off x="6858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55600" lvl="1" marL="914400" algn="l">
              <a:lnSpc>
                <a:spcPct val="90000"/>
              </a:lnSpc>
              <a:spcBef>
                <a:spcPts val="500"/>
              </a:spcBef>
              <a:spcAft>
                <a:spcPts val="0"/>
              </a:spcAft>
              <a:buClr>
                <a:srgbClr val="F2D883"/>
              </a:buClr>
              <a:buSzPts val="2000"/>
              <a:buChar char="•"/>
              <a:defRPr>
                <a:solidFill>
                  <a:srgbClr val="F2D883"/>
                </a:solidFill>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0" name="Google Shape;50;p112"/>
          <p:cNvSpPr txBox="1"/>
          <p:nvPr>
            <p:ph idx="2" type="body"/>
          </p:nvPr>
        </p:nvSpPr>
        <p:spPr>
          <a:xfrm>
            <a:off x="61722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55600" lvl="1" marL="914400" algn="l">
              <a:lnSpc>
                <a:spcPct val="90000"/>
              </a:lnSpc>
              <a:spcBef>
                <a:spcPts val="500"/>
              </a:spcBef>
              <a:spcAft>
                <a:spcPts val="0"/>
              </a:spcAft>
              <a:buClr>
                <a:srgbClr val="F2D883"/>
              </a:buClr>
              <a:buSzPts val="2000"/>
              <a:buChar char="•"/>
              <a:defRPr>
                <a:solidFill>
                  <a:srgbClr val="F2D883"/>
                </a:solidFill>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1" name="Google Shape;51;p112"/>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12"/>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12"/>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113"/>
          <p:cNvSpPr txBox="1"/>
          <p:nvPr>
            <p:ph type="title"/>
          </p:nvPr>
        </p:nvSpPr>
        <p:spPr>
          <a:xfrm>
            <a:off x="2895600" y="762000"/>
            <a:ext cx="8610600" cy="12954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13"/>
          <p:cNvSpPr txBox="1"/>
          <p:nvPr>
            <p:ph idx="1" type="body"/>
          </p:nvPr>
        </p:nvSpPr>
        <p:spPr>
          <a:xfrm>
            <a:off x="914409" y="2183802"/>
            <a:ext cx="50799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57" name="Google Shape;57;p113"/>
          <p:cNvSpPr txBox="1"/>
          <p:nvPr>
            <p:ph idx="2" type="body"/>
          </p:nvPr>
        </p:nvSpPr>
        <p:spPr>
          <a:xfrm>
            <a:off x="685800" y="3132666"/>
            <a:ext cx="5311775"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55600" lvl="1" marL="914400" algn="l">
              <a:lnSpc>
                <a:spcPct val="90000"/>
              </a:lnSpc>
              <a:spcBef>
                <a:spcPts val="500"/>
              </a:spcBef>
              <a:spcAft>
                <a:spcPts val="0"/>
              </a:spcAft>
              <a:buClr>
                <a:srgbClr val="F2D883"/>
              </a:buClr>
              <a:buSzPts val="2000"/>
              <a:buChar char="•"/>
              <a:defRPr>
                <a:solidFill>
                  <a:srgbClr val="F2D883"/>
                </a:solidFill>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8" name="Google Shape;58;p113"/>
          <p:cNvSpPr txBox="1"/>
          <p:nvPr>
            <p:ph idx="3" type="body"/>
          </p:nvPr>
        </p:nvSpPr>
        <p:spPr>
          <a:xfrm>
            <a:off x="6400800" y="2183802"/>
            <a:ext cx="510540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59" name="Google Shape;59;p113"/>
          <p:cNvSpPr txBox="1"/>
          <p:nvPr>
            <p:ph idx="4" type="body"/>
          </p:nvPr>
        </p:nvSpPr>
        <p:spPr>
          <a:xfrm>
            <a:off x="6172200" y="3132666"/>
            <a:ext cx="5334000"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55600" lvl="1" marL="914400" algn="l">
              <a:lnSpc>
                <a:spcPct val="90000"/>
              </a:lnSpc>
              <a:spcBef>
                <a:spcPts val="500"/>
              </a:spcBef>
              <a:spcAft>
                <a:spcPts val="0"/>
              </a:spcAft>
              <a:buClr>
                <a:srgbClr val="F2D883"/>
              </a:buClr>
              <a:buSzPts val="2000"/>
              <a:buChar char="•"/>
              <a:defRPr>
                <a:solidFill>
                  <a:srgbClr val="F2D883"/>
                </a:solidFill>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 name="Google Shape;60;p113"/>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1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1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14"/>
          <p:cNvSpPr txBox="1"/>
          <p:nvPr>
            <p:ph type="title"/>
          </p:nvPr>
        </p:nvSpPr>
        <p:spPr>
          <a:xfrm>
            <a:off x="685800" y="1524000"/>
            <a:ext cx="41148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14"/>
          <p:cNvSpPr txBox="1"/>
          <p:nvPr>
            <p:ph idx="1" type="body"/>
          </p:nvPr>
        </p:nvSpPr>
        <p:spPr>
          <a:xfrm>
            <a:off x="4995582" y="746759"/>
            <a:ext cx="6510618" cy="5471925"/>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6" name="Google Shape;66;p114"/>
          <p:cNvSpPr txBox="1"/>
          <p:nvPr>
            <p:ph idx="2" type="body"/>
          </p:nvPr>
        </p:nvSpPr>
        <p:spPr>
          <a:xfrm>
            <a:off x="685800" y="3124199"/>
            <a:ext cx="411480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7" name="Google Shape;67;p11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14"/>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1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pic>
        <p:nvPicPr>
          <p:cNvPr descr="C0-HD-TOP.png" id="10" name="Google Shape;10;p103"/>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11" name="Google Shape;11;p10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03"/>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3" name="Google Shape;13;p103"/>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Google Shape;14;p10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0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wiley.com/buy/978111896583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www.wiley.com/buy/978111896583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wiley.com/buy/9781118965832"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wiley.com/buy/978111896583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wiley.com/buy/978111896583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ww.wiley.com/buy/978111896583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ww.wiley.com/buy/9781118965832"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6.png"/><Relationship Id="rId6"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7.png"/><Relationship Id="rId6"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www.wiley.com/buy/978111896583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wiley.com/buy/978111896583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wiley.com/buy/978111896583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
          <p:cNvSpPr txBox="1"/>
          <p:nvPr>
            <p:ph type="ctrTitle"/>
          </p:nvPr>
        </p:nvSpPr>
        <p:spPr>
          <a:xfrm>
            <a:off x="671211" y="945134"/>
            <a:ext cx="10454640" cy="213274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Century Gothic"/>
              <a:buNone/>
            </a:pPr>
            <a:r>
              <a:rPr lang="en-US" cap="none"/>
              <a:t>Introduction to Big Data Analytics  </a:t>
            </a:r>
            <a:endParaRPr/>
          </a:p>
        </p:txBody>
      </p:sp>
      <p:sp>
        <p:nvSpPr>
          <p:cNvPr id="151" name="Google Shape;151;p1"/>
          <p:cNvSpPr txBox="1"/>
          <p:nvPr>
            <p:ph idx="1" type="subTitle"/>
          </p:nvPr>
        </p:nvSpPr>
        <p:spPr>
          <a:xfrm>
            <a:off x="1174131" y="3780120"/>
            <a:ext cx="9448800" cy="1625600"/>
          </a:xfrm>
          <a:prstGeom prst="rect">
            <a:avLst/>
          </a:prstGeom>
          <a:noFill/>
          <a:ln>
            <a:noFill/>
          </a:ln>
        </p:spPr>
        <p:txBody>
          <a:bodyPr anchorCtr="0" anchor="t" bIns="45700" lIns="91425" spcFirstLastPara="1" rIns="91425" wrap="square" tIns="45700">
            <a:noAutofit/>
          </a:bodyPr>
          <a:lstStyle/>
          <a:p>
            <a:pPr indent="0" lvl="1" marL="457200" rtl="0" algn="ctr">
              <a:lnSpc>
                <a:spcPct val="200000"/>
              </a:lnSpc>
              <a:spcBef>
                <a:spcPts val="0"/>
              </a:spcBef>
              <a:spcAft>
                <a:spcPts val="0"/>
              </a:spcAft>
              <a:buClr>
                <a:srgbClr val="FEE5D0"/>
              </a:buClr>
              <a:buSzPts val="4400"/>
              <a:buNone/>
            </a:pPr>
            <a:r>
              <a:rPr b="1" lang="en-US" sz="4400">
                <a:solidFill>
                  <a:srgbClr val="FEE5D0"/>
                </a:solidFill>
              </a:rPr>
              <a:t>Module 1</a:t>
            </a:r>
            <a:endParaRPr/>
          </a:p>
          <a:p>
            <a:pPr indent="0" lvl="1" marL="457200" rtl="0" algn="ctr">
              <a:lnSpc>
                <a:spcPct val="200000"/>
              </a:lnSpc>
              <a:spcBef>
                <a:spcPts val="500"/>
              </a:spcBef>
              <a:spcAft>
                <a:spcPts val="0"/>
              </a:spcAft>
              <a:buClr>
                <a:schemeClr val="lt1"/>
              </a:buClr>
              <a:buSzPts val="4400"/>
              <a:buNone/>
            </a:pPr>
            <a:r>
              <a:t/>
            </a:r>
            <a:endParaRPr b="1" sz="4400">
              <a:solidFill>
                <a:srgbClr val="FEE5D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5e2263eece_0_22">
            <a:hlinkClick r:id="rId3"/>
          </p:cNvPr>
          <p:cNvSpPr/>
          <p:nvPr/>
        </p:nvSpPr>
        <p:spPr>
          <a:xfrm>
            <a:off x="2351584" y="6093296"/>
            <a:ext cx="67689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8" name="Google Shape;208;g25e2263eece_0_22"/>
          <p:cNvSpPr/>
          <p:nvPr/>
        </p:nvSpPr>
        <p:spPr>
          <a:xfrm>
            <a:off x="264695" y="681572"/>
            <a:ext cx="10876500" cy="5878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400">
                <a:solidFill>
                  <a:srgbClr val="FF0080"/>
                </a:solidFill>
                <a:latin typeface="Arial"/>
                <a:ea typeface="Arial"/>
                <a:cs typeface="Arial"/>
                <a:sym typeface="Arial"/>
              </a:rPr>
              <a:t>Veracity…</a:t>
            </a:r>
            <a:endParaRPr/>
          </a:p>
          <a:p>
            <a:pPr indent="0" lvl="0" marL="0" marR="0" rtl="0" algn="l">
              <a:spcBef>
                <a:spcPts val="0"/>
              </a:spcBef>
              <a:spcAft>
                <a:spcPts val="0"/>
              </a:spcAft>
              <a:buNone/>
            </a:pPr>
            <a:r>
              <a:t/>
            </a:r>
            <a:endParaRPr b="1" sz="4400">
              <a:solidFill>
                <a:srgbClr val="FF0080"/>
              </a:solidFill>
              <a:latin typeface="Arial"/>
              <a:ea typeface="Arial"/>
              <a:cs typeface="Arial"/>
              <a:sym typeface="Arial"/>
            </a:endParaRPr>
          </a:p>
          <a:p>
            <a:pPr indent="0" lvl="0" marL="0" marR="0" rtl="0" algn="l">
              <a:spcBef>
                <a:spcPts val="0"/>
              </a:spcBef>
              <a:spcAft>
                <a:spcPts val="0"/>
              </a:spcAft>
              <a:buNone/>
            </a:pPr>
            <a:r>
              <a:t/>
            </a:r>
            <a:endParaRPr b="1" sz="800">
              <a:solidFill>
                <a:srgbClr val="FF0080"/>
              </a:solidFill>
              <a:latin typeface="Arial"/>
              <a:ea typeface="Arial"/>
              <a:cs typeface="Arial"/>
              <a:sym typeface="Arial"/>
            </a:endParaRPr>
          </a:p>
          <a:p>
            <a:pPr indent="-457200" lvl="0" marL="457200" marR="0" rtl="0" algn="l">
              <a:lnSpc>
                <a:spcPct val="150000"/>
              </a:lnSpc>
              <a:spcBef>
                <a:spcPts val="0"/>
              </a:spcBef>
              <a:spcAft>
                <a:spcPts val="0"/>
              </a:spcAft>
              <a:buClr>
                <a:srgbClr val="FFFFFF"/>
              </a:buClr>
              <a:buSzPts val="2800"/>
              <a:buFont typeface="Arial"/>
              <a:buChar char="•"/>
            </a:pPr>
            <a:r>
              <a:rPr lang="en-US" sz="2800">
                <a:solidFill>
                  <a:srgbClr val="FFFFFF"/>
                </a:solidFill>
                <a:latin typeface="Century Gothic"/>
                <a:ea typeface="Century Gothic"/>
                <a:cs typeface="Century Gothic"/>
                <a:sym typeface="Century Gothic"/>
              </a:rPr>
              <a:t>…refers to the messiness or trustworthiness of the data. </a:t>
            </a:r>
            <a:endParaRPr/>
          </a:p>
          <a:p>
            <a:pPr indent="-457200" lvl="0" marL="457200" marR="0" rtl="0" algn="l">
              <a:lnSpc>
                <a:spcPct val="150000"/>
              </a:lnSpc>
              <a:spcBef>
                <a:spcPts val="0"/>
              </a:spcBef>
              <a:spcAft>
                <a:spcPts val="0"/>
              </a:spcAft>
              <a:buClr>
                <a:srgbClr val="FFFFFF"/>
              </a:buClr>
              <a:buSzPts val="2800"/>
              <a:buFont typeface="Arial"/>
              <a:buChar char="•"/>
            </a:pPr>
            <a:r>
              <a:rPr lang="en-US" sz="2800">
                <a:solidFill>
                  <a:srgbClr val="FFFFFF"/>
                </a:solidFill>
                <a:latin typeface="Century Gothic"/>
                <a:ea typeface="Century Gothic"/>
                <a:cs typeface="Century Gothic"/>
                <a:sym typeface="Century Gothic"/>
              </a:rPr>
              <a:t>With many forms of big data quality and accuracy are less controllable (just think of Twitter posts with hash tags, abbreviations, typos and colloquial speech as well as the reliability and accuracy of content) but technology now allows us to work with this type of data</a:t>
            </a:r>
            <a:endParaRPr sz="3200">
              <a:solidFill>
                <a:srgbClr val="FFFFFF"/>
              </a:solidFill>
              <a:latin typeface="Calibri"/>
              <a:ea typeface="Calibri"/>
              <a:cs typeface="Calibri"/>
              <a:sym typeface="Calibri"/>
            </a:endParaRPr>
          </a:p>
          <a:p>
            <a:pPr indent="-279400" lvl="0" marL="457200" marR="0" rtl="0" algn="l">
              <a:spcBef>
                <a:spcPts val="0"/>
              </a:spcBef>
              <a:spcAft>
                <a:spcPts val="0"/>
              </a:spcAft>
              <a:buClr>
                <a:schemeClr val="lt1"/>
              </a:buClr>
              <a:buSzPts val="2800"/>
              <a:buFont typeface="Arial"/>
              <a:buNone/>
            </a:pPr>
            <a:r>
              <a:t/>
            </a:r>
            <a:endParaRPr sz="2800">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25e2263eece_0_69">
            <a:hlinkClick r:id="rId3"/>
          </p:cNvPr>
          <p:cNvSpPr/>
          <p:nvPr/>
        </p:nvSpPr>
        <p:spPr>
          <a:xfrm>
            <a:off x="2351584" y="6093296"/>
            <a:ext cx="67689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14" name="Google Shape;214;g25e2263eece_0_69"/>
          <p:cNvSpPr/>
          <p:nvPr/>
        </p:nvSpPr>
        <p:spPr>
          <a:xfrm>
            <a:off x="541421" y="148562"/>
            <a:ext cx="10756200" cy="6093900"/>
          </a:xfrm>
          <a:prstGeom prst="rect">
            <a:avLst/>
          </a:prstGeom>
          <a:noFill/>
          <a:ln>
            <a:noFill/>
          </a:ln>
        </p:spPr>
        <p:txBody>
          <a:bodyPr anchorCtr="0" anchor="t" bIns="45700" lIns="91425" spcFirstLastPara="1" rIns="91425" wrap="square" tIns="45700">
            <a:noAutofit/>
          </a:bodyPr>
          <a:lstStyle/>
          <a:p>
            <a:pPr indent="0" lvl="0" marL="0" marR="0" rtl="0" algn="ctr">
              <a:lnSpc>
                <a:spcPct val="125000"/>
              </a:lnSpc>
              <a:spcBef>
                <a:spcPts val="0"/>
              </a:spcBef>
              <a:spcAft>
                <a:spcPts val="0"/>
              </a:spcAft>
              <a:buNone/>
            </a:pPr>
            <a:r>
              <a:rPr b="1" lang="en-US" sz="4400">
                <a:solidFill>
                  <a:srgbClr val="FF0080"/>
                </a:solidFill>
                <a:latin typeface="Arial"/>
                <a:ea typeface="Arial"/>
                <a:cs typeface="Arial"/>
                <a:sym typeface="Arial"/>
              </a:rPr>
              <a:t>Volume…</a:t>
            </a:r>
            <a:endParaRPr/>
          </a:p>
          <a:p>
            <a:pPr indent="0" lvl="0" marL="0" marR="0" rtl="0" algn="l">
              <a:lnSpc>
                <a:spcPct val="125000"/>
              </a:lnSpc>
              <a:spcBef>
                <a:spcPts val="0"/>
              </a:spcBef>
              <a:spcAft>
                <a:spcPts val="0"/>
              </a:spcAft>
              <a:buNone/>
            </a:pPr>
            <a:r>
              <a:t/>
            </a:r>
            <a:endParaRPr b="1" sz="800">
              <a:solidFill>
                <a:srgbClr val="FF0080"/>
              </a:solidFill>
              <a:latin typeface="Arial"/>
              <a:ea typeface="Arial"/>
              <a:cs typeface="Arial"/>
              <a:sym typeface="Arial"/>
            </a:endParaRPr>
          </a:p>
          <a:p>
            <a:pPr indent="0" lvl="0" marL="0" marR="0" rtl="0" algn="l">
              <a:lnSpc>
                <a:spcPct val="125000"/>
              </a:lnSpc>
              <a:spcBef>
                <a:spcPts val="0"/>
              </a:spcBef>
              <a:spcAft>
                <a:spcPts val="0"/>
              </a:spcAft>
              <a:buNone/>
            </a:pPr>
            <a:r>
              <a:t/>
            </a:r>
            <a:endParaRPr b="1" sz="800">
              <a:solidFill>
                <a:srgbClr val="FF0080"/>
              </a:solidFill>
              <a:latin typeface="Arial"/>
              <a:ea typeface="Arial"/>
              <a:cs typeface="Arial"/>
              <a:sym typeface="Arial"/>
            </a:endParaRPr>
          </a:p>
          <a:p>
            <a:pPr indent="-457200" lvl="0" marL="457200" marR="0" rtl="0" algn="l">
              <a:lnSpc>
                <a:spcPct val="125000"/>
              </a:lnSpc>
              <a:spcBef>
                <a:spcPts val="0"/>
              </a:spcBef>
              <a:spcAft>
                <a:spcPts val="0"/>
              </a:spcAft>
              <a:buClr>
                <a:srgbClr val="FFFFFF"/>
              </a:buClr>
              <a:buSzPts val="2800"/>
              <a:buFont typeface="Arial"/>
              <a:buChar char="•"/>
            </a:pPr>
            <a:r>
              <a:rPr lang="en-US" sz="2800">
                <a:solidFill>
                  <a:srgbClr val="FFFFFF"/>
                </a:solidFill>
                <a:latin typeface="Century Gothic"/>
                <a:ea typeface="Century Gothic"/>
                <a:cs typeface="Century Gothic"/>
                <a:sym typeface="Century Gothic"/>
              </a:rPr>
              <a:t>…refers to the vast amounts of data generated every second. </a:t>
            </a:r>
            <a:endParaRPr/>
          </a:p>
          <a:p>
            <a:pPr indent="-457200" lvl="0" marL="457200" marR="0" rtl="0" algn="l">
              <a:lnSpc>
                <a:spcPct val="125000"/>
              </a:lnSpc>
              <a:spcBef>
                <a:spcPts val="0"/>
              </a:spcBef>
              <a:spcAft>
                <a:spcPts val="0"/>
              </a:spcAft>
              <a:buClr>
                <a:srgbClr val="FFFFFF"/>
              </a:buClr>
              <a:buSzPts val="2800"/>
              <a:buFont typeface="Arial"/>
              <a:buChar char="•"/>
            </a:pPr>
            <a:r>
              <a:rPr lang="en-US" sz="2800">
                <a:solidFill>
                  <a:srgbClr val="FFFFFF"/>
                </a:solidFill>
                <a:latin typeface="Century Gothic"/>
                <a:ea typeface="Century Gothic"/>
                <a:cs typeface="Century Gothic"/>
                <a:sym typeface="Century Gothic"/>
              </a:rPr>
              <a:t>We are not talking Terabytes but Zettabytes or Brontobytes. If we take all the data generated in the world between the beginning of time and 2008, the same amount of data will soon be generated every minute. </a:t>
            </a:r>
            <a:endParaRPr/>
          </a:p>
          <a:p>
            <a:pPr indent="-457200" lvl="0" marL="457200" marR="0" rtl="0" algn="l">
              <a:lnSpc>
                <a:spcPct val="125000"/>
              </a:lnSpc>
              <a:spcBef>
                <a:spcPts val="0"/>
              </a:spcBef>
              <a:spcAft>
                <a:spcPts val="0"/>
              </a:spcAft>
              <a:buClr>
                <a:srgbClr val="FFFFFF"/>
              </a:buClr>
              <a:buSzPts val="2800"/>
              <a:buFont typeface="Arial"/>
              <a:buChar char="•"/>
            </a:pPr>
            <a:r>
              <a:rPr lang="en-US" sz="2800">
                <a:solidFill>
                  <a:srgbClr val="FFFFFF"/>
                </a:solidFill>
                <a:latin typeface="Century Gothic"/>
                <a:ea typeface="Century Gothic"/>
                <a:cs typeface="Century Gothic"/>
                <a:sym typeface="Century Gothic"/>
              </a:rPr>
              <a:t>New big data tools use distributed systems so that we can store and analyse data across databases that are dotted around anywhere in the world.</a:t>
            </a:r>
            <a:endParaRPr sz="3200">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g25e2263eece_0_56"/>
          <p:cNvPicPr preferRelativeResize="0"/>
          <p:nvPr/>
        </p:nvPicPr>
        <p:blipFill rotWithShape="1">
          <a:blip r:embed="rId3">
            <a:alphaModFix/>
          </a:blip>
          <a:srcRect b="0" l="0" r="0" t="0"/>
          <a:stretch/>
        </p:blipFill>
        <p:spPr>
          <a:xfrm>
            <a:off x="2266950" y="628650"/>
            <a:ext cx="7658099" cy="5600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3" name="Shape 223"/>
        <p:cNvGrpSpPr/>
        <p:nvPr/>
      </p:nvGrpSpPr>
      <p:grpSpPr>
        <a:xfrm>
          <a:off x="0" y="0"/>
          <a:ext cx="0" cy="0"/>
          <a:chOff x="0" y="0"/>
          <a:chExt cx="0" cy="0"/>
        </a:xfrm>
      </p:grpSpPr>
      <p:pic>
        <p:nvPicPr>
          <p:cNvPr id="224" name="Google Shape;224;g25e2263eece_0_60"/>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225" name="Google Shape;225;g25e2263eece_0_60"/>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226" name="Google Shape;226;g25e2263eece_0_60"/>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27" name="Google Shape;227;g25e2263eece_0_60"/>
          <p:cNvPicPr preferRelativeResize="0"/>
          <p:nvPr/>
        </p:nvPicPr>
        <p:blipFill rotWithShape="1">
          <a:blip r:embed="rId3">
            <a:alphaModFix/>
          </a:blip>
          <a:srcRect b="0" l="0" r="0" t="0"/>
          <a:stretch/>
        </p:blipFill>
        <p:spPr>
          <a:xfrm>
            <a:off x="0" y="0"/>
            <a:ext cx="12192000" cy="1441450"/>
          </a:xfrm>
          <a:prstGeom prst="rect">
            <a:avLst/>
          </a:prstGeom>
          <a:noFill/>
          <a:ln>
            <a:noFill/>
          </a:ln>
        </p:spPr>
      </p:pic>
      <p:sp>
        <p:nvSpPr>
          <p:cNvPr id="228" name="Google Shape;228;g25e2263eece_0_60"/>
          <p:cNvSpPr txBox="1"/>
          <p:nvPr>
            <p:ph type="title"/>
          </p:nvPr>
        </p:nvSpPr>
        <p:spPr>
          <a:xfrm>
            <a:off x="440753" y="1146394"/>
            <a:ext cx="3453300" cy="3523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9D4D2"/>
              </a:buClr>
              <a:buSzPts val="3600"/>
              <a:buFont typeface="Century Gothic"/>
              <a:buNone/>
            </a:pPr>
            <a:r>
              <a:rPr b="1" lang="en-US" sz="3600" cap="none">
                <a:solidFill>
                  <a:srgbClr val="F9D4D2"/>
                </a:solidFill>
              </a:rPr>
              <a:t>10  Vs</a:t>
            </a:r>
            <a:br>
              <a:rPr b="1" lang="en-US" sz="3600" cap="none">
                <a:solidFill>
                  <a:srgbClr val="F9D4D2"/>
                </a:solidFill>
              </a:rPr>
            </a:br>
            <a:br>
              <a:rPr b="1" lang="en-US" sz="3600" cap="none">
                <a:solidFill>
                  <a:srgbClr val="F9D4D2"/>
                </a:solidFill>
              </a:rPr>
            </a:br>
            <a:r>
              <a:rPr b="1" lang="en-US" sz="3200" cap="none">
                <a:solidFill>
                  <a:srgbClr val="F9D4D2"/>
                </a:solidFill>
              </a:rPr>
              <a:t>At the last count 42 Vs were documented</a:t>
            </a:r>
            <a:endParaRPr b="1" sz="3600" cap="none">
              <a:solidFill>
                <a:srgbClr val="F9D4D2"/>
              </a:solidFill>
            </a:endParaRPr>
          </a:p>
        </p:txBody>
      </p:sp>
      <p:pic>
        <p:nvPicPr>
          <p:cNvPr id="229" name="Google Shape;229;g25e2263eece_0_60"/>
          <p:cNvPicPr preferRelativeResize="0"/>
          <p:nvPr/>
        </p:nvPicPr>
        <p:blipFill rotWithShape="1">
          <a:blip r:embed="rId5">
            <a:alphaModFix/>
          </a:blip>
          <a:srcRect b="0" l="0" r="0" t="0"/>
          <a:stretch/>
        </p:blipFill>
        <p:spPr>
          <a:xfrm>
            <a:off x="4202717" y="538843"/>
            <a:ext cx="7021872" cy="586195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6">
            <a:hlinkClick r:id="rId3"/>
          </p:cNvPr>
          <p:cNvSpPr/>
          <p:nvPr/>
        </p:nvSpPr>
        <p:spPr>
          <a:xfrm>
            <a:off x="2351584" y="6093296"/>
            <a:ext cx="67689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35" name="Google Shape;235;p46"/>
          <p:cNvSpPr/>
          <p:nvPr/>
        </p:nvSpPr>
        <p:spPr>
          <a:xfrm>
            <a:off x="457200" y="210118"/>
            <a:ext cx="11213400" cy="6063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FFFF00"/>
                </a:solidFill>
                <a:latin typeface="Arial"/>
                <a:ea typeface="Arial"/>
                <a:cs typeface="Arial"/>
                <a:sym typeface="Arial"/>
              </a:rPr>
              <a:t>Activity Data</a:t>
            </a:r>
            <a:endParaRPr/>
          </a:p>
          <a:p>
            <a:pPr indent="0" lvl="0" marL="0" marR="0" rtl="0" algn="l">
              <a:spcBef>
                <a:spcPts val="0"/>
              </a:spcBef>
              <a:spcAft>
                <a:spcPts val="0"/>
              </a:spcAft>
              <a:buNone/>
            </a:pPr>
            <a:r>
              <a:t/>
            </a:r>
            <a:endParaRPr b="1" sz="800">
              <a:solidFill>
                <a:srgbClr val="FF0080"/>
              </a:solidFill>
              <a:latin typeface="Arial"/>
              <a:ea typeface="Arial"/>
              <a:cs typeface="Arial"/>
              <a:sym typeface="Arial"/>
            </a:endParaRPr>
          </a:p>
          <a:p>
            <a:pPr indent="-457200" lvl="0" marL="457200" marR="0" rtl="0" algn="l">
              <a:lnSpc>
                <a:spcPct val="150000"/>
              </a:lnSpc>
              <a:spcBef>
                <a:spcPts val="0"/>
              </a:spcBef>
              <a:spcAft>
                <a:spcPts val="0"/>
              </a:spcAft>
              <a:buClr>
                <a:srgbClr val="FFFFFF"/>
              </a:buClr>
              <a:buSzPts val="2800"/>
              <a:buFont typeface="Arial"/>
              <a:buChar char="•"/>
            </a:pPr>
            <a:r>
              <a:rPr lang="en-US" sz="2800">
                <a:solidFill>
                  <a:srgbClr val="FFFFFF"/>
                </a:solidFill>
                <a:latin typeface="Arial"/>
                <a:ea typeface="Arial"/>
                <a:cs typeface="Arial"/>
                <a:sym typeface="Arial"/>
              </a:rPr>
              <a:t>Simple activities like listening to music or reading a book are now generating data. </a:t>
            </a:r>
            <a:endParaRPr/>
          </a:p>
          <a:p>
            <a:pPr indent="-457200" lvl="0" marL="457200" marR="0" rtl="0" algn="l">
              <a:lnSpc>
                <a:spcPct val="150000"/>
              </a:lnSpc>
              <a:spcBef>
                <a:spcPts val="0"/>
              </a:spcBef>
              <a:spcAft>
                <a:spcPts val="0"/>
              </a:spcAft>
              <a:buClr>
                <a:srgbClr val="FFFFFF"/>
              </a:buClr>
              <a:buSzPts val="2800"/>
              <a:buFont typeface="Arial"/>
              <a:buChar char="•"/>
            </a:pPr>
            <a:r>
              <a:rPr lang="en-US" sz="2800">
                <a:solidFill>
                  <a:srgbClr val="FFFFFF"/>
                </a:solidFill>
                <a:latin typeface="Arial"/>
                <a:ea typeface="Arial"/>
                <a:cs typeface="Arial"/>
                <a:sym typeface="Arial"/>
              </a:rPr>
              <a:t>Digital music players and eBooks collect data on our activities.</a:t>
            </a:r>
            <a:endParaRPr/>
          </a:p>
          <a:p>
            <a:pPr indent="-457200" lvl="0" marL="457200" marR="0" rtl="0" algn="l">
              <a:lnSpc>
                <a:spcPct val="150000"/>
              </a:lnSpc>
              <a:spcBef>
                <a:spcPts val="0"/>
              </a:spcBef>
              <a:spcAft>
                <a:spcPts val="0"/>
              </a:spcAft>
              <a:buClr>
                <a:srgbClr val="FFFFFF"/>
              </a:buClr>
              <a:buSzPts val="2800"/>
              <a:buFont typeface="Arial"/>
              <a:buChar char="•"/>
            </a:pPr>
            <a:r>
              <a:rPr lang="en-US" sz="2800">
                <a:solidFill>
                  <a:srgbClr val="FFFFFF"/>
                </a:solidFill>
                <a:latin typeface="Arial"/>
                <a:ea typeface="Arial"/>
                <a:cs typeface="Arial"/>
                <a:sym typeface="Arial"/>
              </a:rPr>
              <a:t>Your smart phone collects data on how you use it and your web browser collects information on what you are searching for. </a:t>
            </a:r>
            <a:endParaRPr/>
          </a:p>
          <a:p>
            <a:pPr indent="-457200" lvl="0" marL="457200" marR="0" rtl="0" algn="l">
              <a:lnSpc>
                <a:spcPct val="150000"/>
              </a:lnSpc>
              <a:spcBef>
                <a:spcPts val="0"/>
              </a:spcBef>
              <a:spcAft>
                <a:spcPts val="0"/>
              </a:spcAft>
              <a:buClr>
                <a:srgbClr val="FFFFFF"/>
              </a:buClr>
              <a:buSzPts val="2800"/>
              <a:buFont typeface="Arial"/>
              <a:buChar char="•"/>
            </a:pPr>
            <a:r>
              <a:rPr lang="en-US" sz="2800">
                <a:solidFill>
                  <a:srgbClr val="FFFFFF"/>
                </a:solidFill>
                <a:latin typeface="Arial"/>
                <a:ea typeface="Arial"/>
                <a:cs typeface="Arial"/>
                <a:sym typeface="Arial"/>
              </a:rPr>
              <a:t>Your credit card company collects data on where you shop and your shop collects data on what you buy. </a:t>
            </a:r>
            <a:endParaRPr/>
          </a:p>
          <a:p>
            <a:pPr indent="-457200" lvl="0" marL="457200" marR="0" rtl="0" algn="l">
              <a:lnSpc>
                <a:spcPct val="150000"/>
              </a:lnSpc>
              <a:spcBef>
                <a:spcPts val="0"/>
              </a:spcBef>
              <a:spcAft>
                <a:spcPts val="0"/>
              </a:spcAft>
              <a:buClr>
                <a:srgbClr val="FFFFFF"/>
              </a:buClr>
              <a:buSzPts val="2800"/>
              <a:buFont typeface="Arial"/>
              <a:buChar char="•"/>
            </a:pPr>
            <a:r>
              <a:rPr lang="en-US" sz="2800">
                <a:solidFill>
                  <a:srgbClr val="FFFFFF"/>
                </a:solidFill>
                <a:latin typeface="Arial"/>
                <a:ea typeface="Arial"/>
                <a:cs typeface="Arial"/>
                <a:sym typeface="Arial"/>
              </a:rPr>
              <a:t>It is hard to imagine any activity that does not   generate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7">
            <a:hlinkClick r:id="rId3"/>
          </p:cNvPr>
          <p:cNvSpPr/>
          <p:nvPr/>
        </p:nvSpPr>
        <p:spPr>
          <a:xfrm>
            <a:off x="2351584" y="6093296"/>
            <a:ext cx="6768752" cy="3600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1" name="Google Shape;241;p47"/>
          <p:cNvSpPr/>
          <p:nvPr/>
        </p:nvSpPr>
        <p:spPr>
          <a:xfrm>
            <a:off x="685799" y="363915"/>
            <a:ext cx="10876547" cy="649408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FF0080"/>
                </a:solidFill>
                <a:latin typeface="Arial"/>
                <a:ea typeface="Arial"/>
                <a:cs typeface="Arial"/>
                <a:sym typeface="Arial"/>
              </a:rPr>
              <a:t>Conversation Data</a:t>
            </a:r>
            <a:endParaRPr/>
          </a:p>
          <a:p>
            <a:pPr indent="0" lvl="0" marL="0" marR="0" rtl="0" algn="l">
              <a:spcBef>
                <a:spcPts val="0"/>
              </a:spcBef>
              <a:spcAft>
                <a:spcPts val="0"/>
              </a:spcAft>
              <a:buNone/>
            </a:pPr>
            <a:r>
              <a:t/>
            </a:r>
            <a:endParaRPr b="1" sz="800">
              <a:solidFill>
                <a:srgbClr val="FF0080"/>
              </a:solidFill>
              <a:latin typeface="Arial"/>
              <a:ea typeface="Arial"/>
              <a:cs typeface="Arial"/>
              <a:sym typeface="Arial"/>
            </a:endParaRPr>
          </a:p>
          <a:p>
            <a:pPr indent="-457200" lvl="0" marL="457200" marR="0" rtl="0" algn="l">
              <a:lnSpc>
                <a:spcPct val="150000"/>
              </a:lnSpc>
              <a:spcBef>
                <a:spcPts val="0"/>
              </a:spcBef>
              <a:spcAft>
                <a:spcPts val="0"/>
              </a:spcAft>
              <a:buClr>
                <a:srgbClr val="FFFFFF"/>
              </a:buClr>
              <a:buSzPts val="3200"/>
              <a:buFont typeface="Arial"/>
              <a:buChar char="•"/>
            </a:pPr>
            <a:r>
              <a:rPr lang="en-US" sz="3200">
                <a:solidFill>
                  <a:srgbClr val="FFFFFF"/>
                </a:solidFill>
                <a:latin typeface="Century Gothic"/>
                <a:ea typeface="Century Gothic"/>
                <a:cs typeface="Century Gothic"/>
                <a:sym typeface="Century Gothic"/>
              </a:rPr>
              <a:t>Our conversations are now digitally recorded. It all started with emails but nowadays most of our </a:t>
            </a:r>
            <a:endParaRPr/>
          </a:p>
          <a:p>
            <a:pPr indent="-457200" lvl="0" marL="457200" marR="0" rtl="0" algn="l">
              <a:lnSpc>
                <a:spcPct val="150000"/>
              </a:lnSpc>
              <a:spcBef>
                <a:spcPts val="0"/>
              </a:spcBef>
              <a:spcAft>
                <a:spcPts val="0"/>
              </a:spcAft>
              <a:buClr>
                <a:srgbClr val="FFFFFF"/>
              </a:buClr>
              <a:buSzPts val="3200"/>
              <a:buFont typeface="Arial"/>
              <a:buChar char="•"/>
            </a:pPr>
            <a:r>
              <a:rPr lang="en-US" sz="3200">
                <a:solidFill>
                  <a:srgbClr val="FFFFFF"/>
                </a:solidFill>
                <a:latin typeface="Century Gothic"/>
                <a:ea typeface="Century Gothic"/>
                <a:cs typeface="Century Gothic"/>
                <a:sym typeface="Century Gothic"/>
              </a:rPr>
              <a:t>conversations leave a digital trail. </a:t>
            </a:r>
            <a:endParaRPr/>
          </a:p>
          <a:p>
            <a:pPr indent="-457200" lvl="0" marL="457200" marR="0" rtl="0" algn="l">
              <a:lnSpc>
                <a:spcPct val="150000"/>
              </a:lnSpc>
              <a:spcBef>
                <a:spcPts val="0"/>
              </a:spcBef>
              <a:spcAft>
                <a:spcPts val="0"/>
              </a:spcAft>
              <a:buClr>
                <a:srgbClr val="FFFFFF"/>
              </a:buClr>
              <a:buSzPts val="3200"/>
              <a:buFont typeface="Arial"/>
              <a:buChar char="•"/>
            </a:pPr>
            <a:r>
              <a:rPr lang="en-US" sz="3200">
                <a:solidFill>
                  <a:srgbClr val="FFFFFF"/>
                </a:solidFill>
                <a:latin typeface="Century Gothic"/>
                <a:ea typeface="Century Gothic"/>
                <a:cs typeface="Century Gothic"/>
                <a:sym typeface="Century Gothic"/>
              </a:rPr>
              <a:t>Just think of all the conversations we have on social media sites like Facebook or Twitter. </a:t>
            </a:r>
            <a:endParaRPr/>
          </a:p>
          <a:p>
            <a:pPr indent="-457200" lvl="0" marL="457200" marR="0" rtl="0" algn="l">
              <a:lnSpc>
                <a:spcPct val="150000"/>
              </a:lnSpc>
              <a:spcBef>
                <a:spcPts val="0"/>
              </a:spcBef>
              <a:spcAft>
                <a:spcPts val="0"/>
              </a:spcAft>
              <a:buClr>
                <a:srgbClr val="FFFFFF"/>
              </a:buClr>
              <a:buSzPts val="3200"/>
              <a:buFont typeface="Arial"/>
              <a:buChar char="•"/>
            </a:pPr>
            <a:r>
              <a:rPr lang="en-US" sz="3200">
                <a:solidFill>
                  <a:srgbClr val="FFFFFF"/>
                </a:solidFill>
                <a:latin typeface="Century Gothic"/>
                <a:ea typeface="Century Gothic"/>
                <a:cs typeface="Century Gothic"/>
                <a:sym typeface="Century Gothic"/>
              </a:rPr>
              <a:t>Even many of our phone conversations are now digitally recorded. </a:t>
            </a:r>
            <a:endParaRPr/>
          </a:p>
          <a:p>
            <a:pPr indent="-279400" lvl="0" marL="457200" marR="0" rtl="0" algn="l">
              <a:spcBef>
                <a:spcPts val="0"/>
              </a:spcBef>
              <a:spcAft>
                <a:spcPts val="0"/>
              </a:spcAft>
              <a:buClr>
                <a:schemeClr val="lt1"/>
              </a:buClr>
              <a:buSzPts val="2800"/>
              <a:buFont typeface="Arial"/>
              <a:buNone/>
            </a:pPr>
            <a:r>
              <a:t/>
            </a:r>
            <a:endParaRPr sz="28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8">
            <a:hlinkClick r:id="rId3"/>
          </p:cNvPr>
          <p:cNvSpPr/>
          <p:nvPr/>
        </p:nvSpPr>
        <p:spPr>
          <a:xfrm>
            <a:off x="2351584" y="6093296"/>
            <a:ext cx="6768752" cy="3600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7" name="Google Shape;247;p48"/>
          <p:cNvSpPr/>
          <p:nvPr/>
        </p:nvSpPr>
        <p:spPr>
          <a:xfrm>
            <a:off x="685800" y="379303"/>
            <a:ext cx="10828421" cy="604780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FF0080"/>
                </a:solidFill>
                <a:latin typeface="Arial"/>
                <a:ea typeface="Arial"/>
                <a:cs typeface="Arial"/>
                <a:sym typeface="Arial"/>
              </a:rPr>
              <a:t>Photo and Video Image Data</a:t>
            </a:r>
            <a:endParaRPr/>
          </a:p>
          <a:p>
            <a:pPr indent="0" lvl="0" marL="0" marR="0" rtl="0" algn="l">
              <a:spcBef>
                <a:spcPts val="0"/>
              </a:spcBef>
              <a:spcAft>
                <a:spcPts val="0"/>
              </a:spcAft>
              <a:buNone/>
            </a:pPr>
            <a:r>
              <a:t/>
            </a:r>
            <a:endParaRPr b="1" sz="800">
              <a:solidFill>
                <a:srgbClr val="FF0080"/>
              </a:solidFill>
              <a:latin typeface="Arial"/>
              <a:ea typeface="Arial"/>
              <a:cs typeface="Arial"/>
              <a:sym typeface="Arial"/>
            </a:endParaRPr>
          </a:p>
          <a:p>
            <a:pPr indent="-457200" lvl="0" marL="457200" marR="0" rtl="0" algn="l">
              <a:lnSpc>
                <a:spcPct val="125000"/>
              </a:lnSpc>
              <a:spcBef>
                <a:spcPts val="600"/>
              </a:spcBef>
              <a:spcAft>
                <a:spcPts val="0"/>
              </a:spcAft>
              <a:buClr>
                <a:srgbClr val="FFFFFF"/>
              </a:buClr>
              <a:buSzPts val="3200"/>
              <a:buFont typeface="Arial"/>
              <a:buChar char="•"/>
            </a:pPr>
            <a:r>
              <a:rPr lang="en-US" sz="3200">
                <a:solidFill>
                  <a:srgbClr val="FFFFFF"/>
                </a:solidFill>
                <a:latin typeface="Century Gothic"/>
                <a:ea typeface="Century Gothic"/>
                <a:cs typeface="Century Gothic"/>
                <a:sym typeface="Century Gothic"/>
              </a:rPr>
              <a:t>Just think about all the pictures we take on our smart phones or digital cameras. </a:t>
            </a:r>
            <a:endParaRPr/>
          </a:p>
          <a:p>
            <a:pPr indent="-457200" lvl="0" marL="457200" marR="0" rtl="0" algn="l">
              <a:lnSpc>
                <a:spcPct val="125000"/>
              </a:lnSpc>
              <a:spcBef>
                <a:spcPts val="600"/>
              </a:spcBef>
              <a:spcAft>
                <a:spcPts val="0"/>
              </a:spcAft>
              <a:buClr>
                <a:srgbClr val="FFFFFF"/>
              </a:buClr>
              <a:buSzPts val="3200"/>
              <a:buFont typeface="Arial"/>
              <a:buChar char="•"/>
            </a:pPr>
            <a:r>
              <a:rPr lang="en-US" sz="3200">
                <a:solidFill>
                  <a:srgbClr val="FFFFFF"/>
                </a:solidFill>
                <a:latin typeface="Century Gothic"/>
                <a:ea typeface="Century Gothic"/>
                <a:cs typeface="Century Gothic"/>
                <a:sym typeface="Century Gothic"/>
              </a:rPr>
              <a:t>We upload and share 100s of thousands of them on social media sites every second. </a:t>
            </a:r>
            <a:endParaRPr/>
          </a:p>
          <a:p>
            <a:pPr indent="-457200" lvl="0" marL="457200" marR="0" rtl="0" algn="l">
              <a:lnSpc>
                <a:spcPct val="125000"/>
              </a:lnSpc>
              <a:spcBef>
                <a:spcPts val="600"/>
              </a:spcBef>
              <a:spcAft>
                <a:spcPts val="0"/>
              </a:spcAft>
              <a:buClr>
                <a:srgbClr val="FFFFFF"/>
              </a:buClr>
              <a:buSzPts val="3200"/>
              <a:buFont typeface="Arial"/>
              <a:buChar char="•"/>
            </a:pPr>
            <a:r>
              <a:rPr lang="en-US" sz="3200">
                <a:solidFill>
                  <a:srgbClr val="FFFFFF"/>
                </a:solidFill>
                <a:latin typeface="Century Gothic"/>
                <a:ea typeface="Century Gothic"/>
                <a:cs typeface="Century Gothic"/>
                <a:sym typeface="Century Gothic"/>
              </a:rPr>
              <a:t>The increasing amounts of CCTV cameras take video images and we up-load hundreds of hours of video images to YouTube and other sites every minute . </a:t>
            </a:r>
            <a:endParaRPr sz="3200">
              <a:solidFill>
                <a:srgbClr val="FFFFF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9">
            <a:hlinkClick r:id="rId3"/>
          </p:cNvPr>
          <p:cNvSpPr/>
          <p:nvPr/>
        </p:nvSpPr>
        <p:spPr>
          <a:xfrm>
            <a:off x="2351584" y="6093296"/>
            <a:ext cx="6768752" cy="3600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53" name="Google Shape;253;p49"/>
          <p:cNvSpPr/>
          <p:nvPr/>
        </p:nvSpPr>
        <p:spPr>
          <a:xfrm>
            <a:off x="225777" y="476673"/>
            <a:ext cx="11492089" cy="60631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FF0080"/>
                </a:solidFill>
                <a:latin typeface="Arial"/>
                <a:ea typeface="Arial"/>
                <a:cs typeface="Arial"/>
                <a:sym typeface="Arial"/>
              </a:rPr>
              <a:t>Sensor Data</a:t>
            </a:r>
            <a:endParaRPr/>
          </a:p>
          <a:p>
            <a:pPr indent="0" lvl="0" marL="0" marR="0" rtl="0" algn="l">
              <a:spcBef>
                <a:spcPts val="0"/>
              </a:spcBef>
              <a:spcAft>
                <a:spcPts val="0"/>
              </a:spcAft>
              <a:buNone/>
            </a:pPr>
            <a:r>
              <a:t/>
            </a:r>
            <a:endParaRPr b="1" sz="800">
              <a:solidFill>
                <a:srgbClr val="FF0080"/>
              </a:solidFill>
              <a:latin typeface="Arial"/>
              <a:ea typeface="Arial"/>
              <a:cs typeface="Arial"/>
              <a:sym typeface="Arial"/>
            </a:endParaRPr>
          </a:p>
          <a:p>
            <a:pPr indent="-457200" lvl="0" marL="457200" marR="0" rtl="0" algn="l">
              <a:lnSpc>
                <a:spcPct val="150000"/>
              </a:lnSpc>
              <a:spcBef>
                <a:spcPts val="0"/>
              </a:spcBef>
              <a:spcAft>
                <a:spcPts val="0"/>
              </a:spcAft>
              <a:buClr>
                <a:srgbClr val="FFFFFF"/>
              </a:buClr>
              <a:buSzPts val="3200"/>
              <a:buFont typeface="Arial"/>
              <a:buChar char="•"/>
            </a:pPr>
            <a:r>
              <a:rPr lang="en-US" sz="3200">
                <a:solidFill>
                  <a:srgbClr val="FFFFFF"/>
                </a:solidFill>
                <a:latin typeface="Century Gothic"/>
                <a:ea typeface="Century Gothic"/>
                <a:cs typeface="Century Gothic"/>
                <a:sym typeface="Century Gothic"/>
              </a:rPr>
              <a:t>We are increasingly surrounded by sensors that collect and share data. </a:t>
            </a:r>
            <a:endParaRPr/>
          </a:p>
          <a:p>
            <a:pPr indent="-457200" lvl="0" marL="457200" marR="0" rtl="0" algn="l">
              <a:lnSpc>
                <a:spcPct val="150000"/>
              </a:lnSpc>
              <a:spcBef>
                <a:spcPts val="0"/>
              </a:spcBef>
              <a:spcAft>
                <a:spcPts val="0"/>
              </a:spcAft>
              <a:buClr>
                <a:srgbClr val="FFFFFF"/>
              </a:buClr>
              <a:buSzPts val="3200"/>
              <a:buFont typeface="Arial"/>
              <a:buChar char="•"/>
            </a:pPr>
            <a:r>
              <a:rPr lang="en-US" sz="3200">
                <a:solidFill>
                  <a:srgbClr val="FFFFFF"/>
                </a:solidFill>
                <a:latin typeface="Century Gothic"/>
                <a:ea typeface="Century Gothic"/>
                <a:cs typeface="Century Gothic"/>
                <a:sym typeface="Century Gothic"/>
              </a:rPr>
              <a:t>Take your smart phone, it contains a global positioning sensor to track exactly where you are every second of the day,  it includes an accelometer to track the speed and direction at which you are travelling. </a:t>
            </a:r>
            <a:endParaRPr/>
          </a:p>
          <a:p>
            <a:pPr indent="-457200" lvl="0" marL="457200" marR="0" rtl="0" algn="l">
              <a:lnSpc>
                <a:spcPct val="150000"/>
              </a:lnSpc>
              <a:spcBef>
                <a:spcPts val="0"/>
              </a:spcBef>
              <a:spcAft>
                <a:spcPts val="0"/>
              </a:spcAft>
              <a:buClr>
                <a:srgbClr val="FFFFFF"/>
              </a:buClr>
              <a:buSzPts val="3200"/>
              <a:buFont typeface="Arial"/>
              <a:buChar char="•"/>
            </a:pPr>
            <a:r>
              <a:rPr lang="en-US" sz="3200">
                <a:solidFill>
                  <a:srgbClr val="FFFFFF"/>
                </a:solidFill>
                <a:latin typeface="Century Gothic"/>
                <a:ea typeface="Century Gothic"/>
                <a:cs typeface="Century Gothic"/>
                <a:sym typeface="Century Gothic"/>
              </a:rPr>
              <a:t>We now have sensors in many devices and products.</a:t>
            </a:r>
            <a:endParaRPr sz="3200">
              <a:solidFill>
                <a:srgbClr val="FFFFF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50">
            <a:hlinkClick r:id="rId3"/>
          </p:cNvPr>
          <p:cNvSpPr/>
          <p:nvPr/>
        </p:nvSpPr>
        <p:spPr>
          <a:xfrm>
            <a:off x="2351584" y="6093296"/>
            <a:ext cx="6768752" cy="3600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59" name="Google Shape;259;p50"/>
          <p:cNvSpPr/>
          <p:nvPr/>
        </p:nvSpPr>
        <p:spPr>
          <a:xfrm>
            <a:off x="312822" y="271582"/>
            <a:ext cx="11345778" cy="61555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FF0080"/>
                </a:solidFill>
                <a:latin typeface="Arial"/>
                <a:ea typeface="Arial"/>
                <a:cs typeface="Arial"/>
                <a:sym typeface="Arial"/>
              </a:rPr>
              <a:t>The Internet of Things Data</a:t>
            </a:r>
            <a:endParaRPr/>
          </a:p>
          <a:p>
            <a:pPr indent="0" lvl="0" marL="0" marR="0" rtl="0" algn="l">
              <a:spcBef>
                <a:spcPts val="0"/>
              </a:spcBef>
              <a:spcAft>
                <a:spcPts val="0"/>
              </a:spcAft>
              <a:buNone/>
            </a:pPr>
            <a:r>
              <a:t/>
            </a:r>
            <a:endParaRPr b="1" sz="800">
              <a:solidFill>
                <a:srgbClr val="FF0080"/>
              </a:solidFill>
              <a:latin typeface="Arial"/>
              <a:ea typeface="Arial"/>
              <a:cs typeface="Arial"/>
              <a:sym typeface="Arial"/>
            </a:endParaRPr>
          </a:p>
          <a:p>
            <a:pPr indent="-457200" lvl="0" marL="457200" marR="0" rtl="0" algn="l">
              <a:lnSpc>
                <a:spcPct val="150000"/>
              </a:lnSpc>
              <a:spcBef>
                <a:spcPts val="0"/>
              </a:spcBef>
              <a:spcAft>
                <a:spcPts val="0"/>
              </a:spcAft>
              <a:buClr>
                <a:srgbClr val="FFFFFF"/>
              </a:buClr>
              <a:buSzPts val="2800"/>
              <a:buFont typeface="Arial"/>
              <a:buChar char="•"/>
            </a:pPr>
            <a:r>
              <a:rPr lang="en-US" sz="2800">
                <a:solidFill>
                  <a:srgbClr val="FFFFFF"/>
                </a:solidFill>
                <a:latin typeface="Century Gothic"/>
                <a:ea typeface="Century Gothic"/>
                <a:cs typeface="Century Gothic"/>
                <a:sym typeface="Century Gothic"/>
              </a:rPr>
              <a:t>We now have smart TVs that are able to collect and process data, we have smart watches, smart fridges, and smart alarms. </a:t>
            </a:r>
            <a:endParaRPr/>
          </a:p>
          <a:p>
            <a:pPr indent="-457200" lvl="0" marL="457200" marR="0" rtl="0" algn="l">
              <a:lnSpc>
                <a:spcPct val="150000"/>
              </a:lnSpc>
              <a:spcBef>
                <a:spcPts val="0"/>
              </a:spcBef>
              <a:spcAft>
                <a:spcPts val="0"/>
              </a:spcAft>
              <a:buClr>
                <a:srgbClr val="FFFFFF"/>
              </a:buClr>
              <a:buSzPts val="2800"/>
              <a:buFont typeface="Arial"/>
              <a:buChar char="•"/>
            </a:pPr>
            <a:r>
              <a:rPr lang="en-US" sz="2800">
                <a:solidFill>
                  <a:srgbClr val="FFFFFF"/>
                </a:solidFill>
                <a:latin typeface="Century Gothic"/>
                <a:ea typeface="Century Gothic"/>
                <a:cs typeface="Century Gothic"/>
                <a:sym typeface="Century Gothic"/>
              </a:rPr>
              <a:t>The Internet of Things, or Internet of Everything connects these devices so that e.g. the traffic sensors on the road send data to your alarm clock which will wake you up earlier than planned because the blocked road means you have to leave earlier to make your 9am meeting… </a:t>
            </a:r>
            <a:r>
              <a:rPr lang="en-US" sz="3200">
                <a:solidFill>
                  <a:srgbClr val="FFFFFF"/>
                </a:solidFill>
                <a:latin typeface="Calibri"/>
                <a:ea typeface="Calibri"/>
                <a:cs typeface="Calibri"/>
                <a:sym typeface="Calibri"/>
              </a:rPr>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3" name="Shape 263"/>
        <p:cNvGrpSpPr/>
        <p:nvPr/>
      </p:nvGrpSpPr>
      <p:grpSpPr>
        <a:xfrm>
          <a:off x="0" y="0"/>
          <a:ext cx="0" cy="0"/>
          <a:chOff x="0" y="0"/>
          <a:chExt cx="0" cy="0"/>
        </a:xfrm>
      </p:grpSpPr>
      <p:pic>
        <p:nvPicPr>
          <p:cNvPr id="264" name="Google Shape;264;p51"/>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265" name="Google Shape;265;p51"/>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266" name="Google Shape;266;p5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67" name="Google Shape;267;p51"/>
          <p:cNvPicPr preferRelativeResize="0"/>
          <p:nvPr/>
        </p:nvPicPr>
        <p:blipFill rotWithShape="1">
          <a:blip r:embed="rId3">
            <a:alphaModFix/>
          </a:blip>
          <a:srcRect b="0" l="0" r="0" t="0"/>
          <a:stretch/>
        </p:blipFill>
        <p:spPr>
          <a:xfrm>
            <a:off x="0" y="0"/>
            <a:ext cx="12192000" cy="1441450"/>
          </a:xfrm>
          <a:prstGeom prst="rect">
            <a:avLst/>
          </a:prstGeom>
          <a:noFill/>
          <a:ln>
            <a:noFill/>
          </a:ln>
        </p:spPr>
      </p:pic>
      <p:sp>
        <p:nvSpPr>
          <p:cNvPr id="268" name="Google Shape;268;p51"/>
          <p:cNvSpPr txBox="1"/>
          <p:nvPr>
            <p:ph type="title"/>
          </p:nvPr>
        </p:nvSpPr>
        <p:spPr>
          <a:xfrm>
            <a:off x="636696" y="643464"/>
            <a:ext cx="3762000" cy="327300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4800"/>
              <a:buFont typeface="Century Gothic"/>
              <a:buNone/>
            </a:pPr>
            <a:r>
              <a:rPr lang="en-US" sz="4800"/>
              <a:t>BIG DATA SOURCES </a:t>
            </a:r>
            <a:endParaRPr/>
          </a:p>
        </p:txBody>
      </p:sp>
      <p:pic>
        <p:nvPicPr>
          <p:cNvPr descr="page5image2229548832" id="269" name="Google Shape;269;p51"/>
          <p:cNvPicPr preferRelativeResize="0"/>
          <p:nvPr/>
        </p:nvPicPr>
        <p:blipFill rotWithShape="1">
          <a:blip r:embed="rId5">
            <a:alphaModFix/>
          </a:blip>
          <a:srcRect b="0" l="0" r="0" t="0"/>
          <a:stretch/>
        </p:blipFill>
        <p:spPr>
          <a:xfrm>
            <a:off x="5046653" y="1181919"/>
            <a:ext cx="6177937" cy="46334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4000"/>
              <a:buFont typeface="Century Gothic"/>
              <a:buNone/>
            </a:pPr>
            <a:r>
              <a:rPr lang="en-US"/>
              <a:t>Overview of the Chapter</a:t>
            </a:r>
            <a:endParaRPr/>
          </a:p>
        </p:txBody>
      </p:sp>
      <p:sp>
        <p:nvSpPr>
          <p:cNvPr id="157" name="Google Shape;157;p2"/>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538163" lvl="0" marL="627063" rtl="0" algn="l">
              <a:lnSpc>
                <a:spcPct val="90000"/>
              </a:lnSpc>
              <a:spcBef>
                <a:spcPts val="0"/>
              </a:spcBef>
              <a:spcAft>
                <a:spcPts val="0"/>
              </a:spcAft>
              <a:buClr>
                <a:schemeClr val="lt1"/>
              </a:buClr>
              <a:buSzPts val="3200"/>
              <a:buChar char="❑"/>
            </a:pPr>
            <a:r>
              <a:rPr lang="en-US" sz="3200"/>
              <a:t>Introduction to Big Data</a:t>
            </a:r>
            <a:endParaRPr/>
          </a:p>
          <a:p>
            <a:pPr indent="-538163" lvl="0" marL="627063" rtl="0" algn="l">
              <a:lnSpc>
                <a:spcPct val="90000"/>
              </a:lnSpc>
              <a:spcBef>
                <a:spcPts val="1000"/>
              </a:spcBef>
              <a:spcAft>
                <a:spcPts val="0"/>
              </a:spcAft>
              <a:buClr>
                <a:schemeClr val="lt1"/>
              </a:buClr>
              <a:buSzPts val="3200"/>
              <a:buChar char="❑"/>
            </a:pPr>
            <a:r>
              <a:rPr lang="en-US" sz="3200"/>
              <a:t>Big Data characteristics</a:t>
            </a:r>
            <a:endParaRPr/>
          </a:p>
          <a:p>
            <a:pPr indent="-538163" lvl="0" marL="627063" rtl="0" algn="l">
              <a:lnSpc>
                <a:spcPct val="90000"/>
              </a:lnSpc>
              <a:spcBef>
                <a:spcPts val="1000"/>
              </a:spcBef>
              <a:spcAft>
                <a:spcPts val="0"/>
              </a:spcAft>
              <a:buClr>
                <a:schemeClr val="lt1"/>
              </a:buClr>
              <a:buSzPts val="3200"/>
              <a:buChar char="❑"/>
            </a:pPr>
            <a:r>
              <a:rPr lang="en-US" sz="3200"/>
              <a:t>types of Big Data </a:t>
            </a:r>
            <a:endParaRPr/>
          </a:p>
          <a:p>
            <a:pPr indent="-538163" lvl="0" marL="627063" rtl="0" algn="l">
              <a:lnSpc>
                <a:spcPct val="90000"/>
              </a:lnSpc>
              <a:spcBef>
                <a:spcPts val="1000"/>
              </a:spcBef>
              <a:spcAft>
                <a:spcPts val="0"/>
              </a:spcAft>
              <a:buClr>
                <a:schemeClr val="lt1"/>
              </a:buClr>
              <a:buSzPts val="3200"/>
              <a:buChar char="❑"/>
            </a:pPr>
            <a:r>
              <a:rPr lang="en-US" sz="3200"/>
              <a:t>Traditional vs. Big Data business approach </a:t>
            </a:r>
            <a:endParaRPr/>
          </a:p>
          <a:p>
            <a:pPr indent="-538163" lvl="0" marL="627063" rtl="0" algn="l">
              <a:lnSpc>
                <a:spcPct val="90000"/>
              </a:lnSpc>
              <a:spcBef>
                <a:spcPts val="1000"/>
              </a:spcBef>
              <a:spcAft>
                <a:spcPts val="0"/>
              </a:spcAft>
              <a:buClr>
                <a:schemeClr val="lt1"/>
              </a:buClr>
              <a:buSzPts val="3200"/>
              <a:buChar char="❑"/>
            </a:pPr>
            <a:r>
              <a:rPr lang="en-US" sz="3200"/>
              <a:t>Big Data Challenges</a:t>
            </a:r>
            <a:endParaRPr/>
          </a:p>
          <a:p>
            <a:pPr indent="-538163" lvl="0" marL="627063" rtl="0" algn="l">
              <a:lnSpc>
                <a:spcPct val="90000"/>
              </a:lnSpc>
              <a:spcBef>
                <a:spcPts val="1000"/>
              </a:spcBef>
              <a:spcAft>
                <a:spcPts val="0"/>
              </a:spcAft>
              <a:buClr>
                <a:schemeClr val="lt1"/>
              </a:buClr>
              <a:buSzPts val="3200"/>
              <a:buChar char="❑"/>
            </a:pPr>
            <a:r>
              <a:rPr lang="en-US" sz="3200"/>
              <a:t>Examples of Big Data in Real Life</a:t>
            </a:r>
            <a:endParaRPr/>
          </a:p>
          <a:p>
            <a:pPr indent="-538163" lvl="0" marL="627063" rtl="0" algn="l">
              <a:lnSpc>
                <a:spcPct val="90000"/>
              </a:lnSpc>
              <a:spcBef>
                <a:spcPts val="1000"/>
              </a:spcBef>
              <a:spcAft>
                <a:spcPts val="0"/>
              </a:spcAft>
              <a:buClr>
                <a:schemeClr val="lt1"/>
              </a:buClr>
              <a:buSzPts val="3200"/>
              <a:buChar char="❑"/>
            </a:pPr>
            <a:r>
              <a:rPr lang="en-US" sz="3200"/>
              <a:t>Big Data Applications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3" name="Shape 273"/>
        <p:cNvGrpSpPr/>
        <p:nvPr/>
      </p:nvGrpSpPr>
      <p:grpSpPr>
        <a:xfrm>
          <a:off x="0" y="0"/>
          <a:ext cx="0" cy="0"/>
          <a:chOff x="0" y="0"/>
          <a:chExt cx="0" cy="0"/>
        </a:xfrm>
      </p:grpSpPr>
      <p:pic>
        <p:nvPicPr>
          <p:cNvPr id="274" name="Google Shape;274;p52"/>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275" name="Google Shape;275;p52"/>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276" name="Google Shape;276;p5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77" name="Google Shape;277;p52"/>
          <p:cNvPicPr preferRelativeResize="0"/>
          <p:nvPr/>
        </p:nvPicPr>
        <p:blipFill rotWithShape="1">
          <a:blip r:embed="rId3">
            <a:alphaModFix/>
          </a:blip>
          <a:srcRect b="0" l="0" r="0" t="0"/>
          <a:stretch/>
        </p:blipFill>
        <p:spPr>
          <a:xfrm>
            <a:off x="0" y="0"/>
            <a:ext cx="12192000" cy="1441450"/>
          </a:xfrm>
          <a:prstGeom prst="rect">
            <a:avLst/>
          </a:prstGeom>
          <a:noFill/>
          <a:ln>
            <a:noFill/>
          </a:ln>
        </p:spPr>
      </p:pic>
      <p:sp>
        <p:nvSpPr>
          <p:cNvPr id="278" name="Google Shape;278;p52"/>
          <p:cNvSpPr txBox="1"/>
          <p:nvPr>
            <p:ph type="title"/>
          </p:nvPr>
        </p:nvSpPr>
        <p:spPr>
          <a:xfrm>
            <a:off x="147965" y="1278943"/>
            <a:ext cx="3273235" cy="215005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Century Gothic"/>
              <a:buNone/>
            </a:pPr>
            <a:r>
              <a:rPr lang="en-US"/>
              <a:t>EVOLUTION OF BIG DATA</a:t>
            </a:r>
            <a:endParaRPr/>
          </a:p>
        </p:txBody>
      </p:sp>
      <p:pic>
        <p:nvPicPr>
          <p:cNvPr id="279" name="Google Shape;279;p52"/>
          <p:cNvPicPr preferRelativeResize="0"/>
          <p:nvPr/>
        </p:nvPicPr>
        <p:blipFill rotWithShape="1">
          <a:blip r:embed="rId5">
            <a:alphaModFix/>
          </a:blip>
          <a:srcRect b="0" l="0" r="0" t="0"/>
          <a:stretch/>
        </p:blipFill>
        <p:spPr>
          <a:xfrm>
            <a:off x="3569164" y="394138"/>
            <a:ext cx="8191911" cy="5817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3" name="Shape 283"/>
        <p:cNvGrpSpPr/>
        <p:nvPr/>
      </p:nvGrpSpPr>
      <p:grpSpPr>
        <a:xfrm>
          <a:off x="0" y="0"/>
          <a:ext cx="0" cy="0"/>
          <a:chOff x="0" y="0"/>
          <a:chExt cx="0" cy="0"/>
        </a:xfrm>
      </p:grpSpPr>
      <p:pic>
        <p:nvPicPr>
          <p:cNvPr id="284" name="Google Shape;284;p53"/>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285" name="Google Shape;285;p53"/>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286" name="Google Shape;286;p53"/>
          <p:cNvSpPr txBox="1"/>
          <p:nvPr>
            <p:ph type="title"/>
          </p:nvPr>
        </p:nvSpPr>
        <p:spPr>
          <a:xfrm>
            <a:off x="685800" y="677194"/>
            <a:ext cx="10820400" cy="90989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3"/>
              </a:buClr>
              <a:buSzPts val="4400"/>
              <a:buFont typeface="Century Gothic"/>
              <a:buNone/>
            </a:pPr>
            <a:r>
              <a:rPr b="1" lang="en-US" sz="4400">
                <a:solidFill>
                  <a:schemeClr val="accent3"/>
                </a:solidFill>
              </a:rPr>
              <a:t>TYPES OF  DATA</a:t>
            </a:r>
            <a:endParaRPr b="1" sz="4400">
              <a:solidFill>
                <a:schemeClr val="accent3"/>
              </a:solidFill>
            </a:endParaRPr>
          </a:p>
        </p:txBody>
      </p:sp>
      <p:sp>
        <p:nvSpPr>
          <p:cNvPr id="287" name="Google Shape;287;p53"/>
          <p:cNvSpPr/>
          <p:nvPr/>
        </p:nvSpPr>
        <p:spPr>
          <a:xfrm>
            <a:off x="0" y="4360126"/>
            <a:ext cx="12192000" cy="249787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88" name="Google Shape;288;p53"/>
          <p:cNvPicPr preferRelativeResize="0"/>
          <p:nvPr/>
        </p:nvPicPr>
        <p:blipFill rotWithShape="1">
          <a:blip r:embed="rId5">
            <a:alphaModFix/>
          </a:blip>
          <a:srcRect b="0" l="0" r="0" t="0"/>
          <a:stretch/>
        </p:blipFill>
        <p:spPr>
          <a:xfrm>
            <a:off x="518620" y="1729691"/>
            <a:ext cx="5577380" cy="4765702"/>
          </a:xfrm>
          <a:prstGeom prst="rect">
            <a:avLst/>
          </a:prstGeom>
          <a:noFill/>
          <a:ln>
            <a:noFill/>
          </a:ln>
        </p:spPr>
      </p:pic>
      <p:pic>
        <p:nvPicPr>
          <p:cNvPr id="289" name="Google Shape;289;p53"/>
          <p:cNvPicPr preferRelativeResize="0"/>
          <p:nvPr/>
        </p:nvPicPr>
        <p:blipFill rotWithShape="1">
          <a:blip r:embed="rId6">
            <a:alphaModFix/>
          </a:blip>
          <a:srcRect b="0" l="0" r="0" t="0"/>
          <a:stretch/>
        </p:blipFill>
        <p:spPr>
          <a:xfrm>
            <a:off x="7117803" y="437769"/>
            <a:ext cx="4731297" cy="3784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3" name="Shape 293"/>
        <p:cNvGrpSpPr/>
        <p:nvPr/>
      </p:nvGrpSpPr>
      <p:grpSpPr>
        <a:xfrm>
          <a:off x="0" y="0"/>
          <a:ext cx="0" cy="0"/>
          <a:chOff x="0" y="0"/>
          <a:chExt cx="0" cy="0"/>
        </a:xfrm>
      </p:grpSpPr>
      <p:sp>
        <p:nvSpPr>
          <p:cNvPr id="294" name="Google Shape;294;p56"/>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95" name="Google Shape;295;p56"/>
          <p:cNvPicPr preferRelativeResize="0"/>
          <p:nvPr/>
        </p:nvPicPr>
        <p:blipFill rotWithShape="1">
          <a:blip r:embed="rId3">
            <a:alphaModFix/>
          </a:blip>
          <a:srcRect b="0" l="0" r="0" t="0"/>
          <a:stretch/>
        </p:blipFill>
        <p:spPr>
          <a:xfrm>
            <a:off x="217797" y="299545"/>
            <a:ext cx="5966372" cy="4650827"/>
          </a:xfrm>
          <a:prstGeom prst="rect">
            <a:avLst/>
          </a:prstGeom>
          <a:noFill/>
          <a:ln cap="sq" cmpd="sng" w="127000">
            <a:solidFill>
              <a:srgbClr val="FFFFFF"/>
            </a:solidFill>
            <a:prstDash val="solid"/>
            <a:miter lim="800000"/>
            <a:headEnd len="sm" w="sm" type="none"/>
            <a:tailEnd len="sm" w="sm" type="none"/>
          </a:ln>
        </p:spPr>
      </p:pic>
      <p:pic>
        <p:nvPicPr>
          <p:cNvPr id="296" name="Google Shape;296;p56"/>
          <p:cNvPicPr preferRelativeResize="0"/>
          <p:nvPr/>
        </p:nvPicPr>
        <p:blipFill rotWithShape="1">
          <a:blip r:embed="rId4">
            <a:alphaModFix/>
          </a:blip>
          <a:srcRect b="0" l="0" r="0" t="0"/>
          <a:stretch/>
        </p:blipFill>
        <p:spPr>
          <a:xfrm>
            <a:off x="6596684" y="1539572"/>
            <a:ext cx="5130802" cy="4531135"/>
          </a:xfrm>
          <a:prstGeom prst="rect">
            <a:avLst/>
          </a:prstGeom>
          <a:noFill/>
          <a:ln cap="sq" cmpd="sng" w="127000">
            <a:solidFill>
              <a:srgbClr val="FFFFFF"/>
            </a:solidFill>
            <a:prstDash val="solid"/>
            <a:miter lim="800000"/>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0" name="Shape 300"/>
        <p:cNvGrpSpPr/>
        <p:nvPr/>
      </p:nvGrpSpPr>
      <p:grpSpPr>
        <a:xfrm>
          <a:off x="0" y="0"/>
          <a:ext cx="0" cy="0"/>
          <a:chOff x="0" y="0"/>
          <a:chExt cx="0" cy="0"/>
        </a:xfrm>
      </p:grpSpPr>
      <p:pic>
        <p:nvPicPr>
          <p:cNvPr id="301" name="Google Shape;301;p58"/>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302" name="Google Shape;302;p58"/>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303" name="Google Shape;303;p58"/>
          <p:cNvSpPr txBox="1"/>
          <p:nvPr>
            <p:ph type="title"/>
          </p:nvPr>
        </p:nvSpPr>
        <p:spPr>
          <a:xfrm>
            <a:off x="291662" y="265777"/>
            <a:ext cx="10820400" cy="90989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3"/>
              </a:buClr>
              <a:buSzPts val="4400"/>
              <a:buFont typeface="Century Gothic"/>
              <a:buNone/>
            </a:pPr>
            <a:r>
              <a:rPr b="1" lang="en-US" sz="4400">
                <a:solidFill>
                  <a:schemeClr val="accent3"/>
                </a:solidFill>
              </a:rPr>
              <a:t>SEMISTRUCTURED DATA</a:t>
            </a:r>
            <a:endParaRPr/>
          </a:p>
        </p:txBody>
      </p:sp>
      <p:sp>
        <p:nvSpPr>
          <p:cNvPr id="304" name="Google Shape;304;p58"/>
          <p:cNvSpPr/>
          <p:nvPr/>
        </p:nvSpPr>
        <p:spPr>
          <a:xfrm>
            <a:off x="0" y="4360126"/>
            <a:ext cx="12192000" cy="249787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305" name="Google Shape;305;p58"/>
          <p:cNvPicPr preferRelativeResize="0"/>
          <p:nvPr/>
        </p:nvPicPr>
        <p:blipFill rotWithShape="1">
          <a:blip r:embed="rId5">
            <a:alphaModFix/>
          </a:blip>
          <a:srcRect b="0" l="0" r="0" t="0"/>
          <a:stretch/>
        </p:blipFill>
        <p:spPr>
          <a:xfrm>
            <a:off x="148897" y="1397886"/>
            <a:ext cx="5220138" cy="5194337"/>
          </a:xfrm>
          <a:prstGeom prst="rect">
            <a:avLst/>
          </a:prstGeom>
          <a:noFill/>
          <a:ln>
            <a:noFill/>
          </a:ln>
        </p:spPr>
      </p:pic>
      <p:pic>
        <p:nvPicPr>
          <p:cNvPr id="306" name="Google Shape;306;p58"/>
          <p:cNvPicPr preferRelativeResize="0"/>
          <p:nvPr/>
        </p:nvPicPr>
        <p:blipFill rotWithShape="1">
          <a:blip r:embed="rId6">
            <a:alphaModFix/>
          </a:blip>
          <a:srcRect b="0" l="0" r="0" t="0"/>
          <a:stretch/>
        </p:blipFill>
        <p:spPr>
          <a:xfrm>
            <a:off x="5959365" y="1175673"/>
            <a:ext cx="6187089" cy="487828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78"/>
          <p:cNvPicPr preferRelativeResize="0"/>
          <p:nvPr/>
        </p:nvPicPr>
        <p:blipFill rotWithShape="1">
          <a:blip r:embed="rId3">
            <a:alphaModFix/>
          </a:blip>
          <a:srcRect b="0" l="0" r="0" t="0"/>
          <a:stretch/>
        </p:blipFill>
        <p:spPr>
          <a:xfrm>
            <a:off x="767443" y="558800"/>
            <a:ext cx="11119757" cy="5740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79"/>
          <p:cNvSpPr txBox="1"/>
          <p:nvPr>
            <p:ph type="title"/>
          </p:nvPr>
        </p:nvSpPr>
        <p:spPr>
          <a:xfrm>
            <a:off x="1164772" y="388816"/>
            <a:ext cx="8610600" cy="129302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4000"/>
              <a:buFont typeface="Century Gothic"/>
              <a:buNone/>
            </a:pPr>
            <a:r>
              <a:rPr lang="en-US"/>
              <a:t>Types of Analytics</a:t>
            </a:r>
            <a:endParaRPr/>
          </a:p>
        </p:txBody>
      </p:sp>
      <p:sp>
        <p:nvSpPr>
          <p:cNvPr id="317" name="Google Shape;317;p79"/>
          <p:cNvSpPr txBox="1"/>
          <p:nvPr>
            <p:ph idx="1" type="body"/>
          </p:nvPr>
        </p:nvSpPr>
        <p:spPr>
          <a:xfrm>
            <a:off x="296883" y="1591294"/>
            <a:ext cx="11209317" cy="4726379"/>
          </a:xfrm>
          <a:prstGeom prst="rect">
            <a:avLst/>
          </a:prstGeom>
          <a:noFill/>
          <a:ln>
            <a:noFill/>
          </a:ln>
        </p:spPr>
        <p:txBody>
          <a:bodyPr anchorCtr="0" anchor="t" bIns="45700" lIns="91425" spcFirstLastPara="1" rIns="91425" wrap="square" tIns="45700">
            <a:normAutofit/>
          </a:bodyPr>
          <a:lstStyle/>
          <a:p>
            <a:pPr indent="-611188" lvl="0" marL="622300" rtl="0" algn="l">
              <a:lnSpc>
                <a:spcPct val="90000"/>
              </a:lnSpc>
              <a:spcBef>
                <a:spcPts val="0"/>
              </a:spcBef>
              <a:spcAft>
                <a:spcPts val="0"/>
              </a:spcAft>
              <a:buClr>
                <a:schemeClr val="lt1"/>
              </a:buClr>
              <a:buSzPts val="3200"/>
              <a:buChar char="❑"/>
            </a:pPr>
            <a:r>
              <a:rPr lang="en-US" sz="3200"/>
              <a:t>The main goal of big data analytics is to help organizations make smarter decisions for better business outcomes. </a:t>
            </a:r>
            <a:endParaRPr/>
          </a:p>
          <a:p>
            <a:pPr indent="-407988" lvl="0" marL="622300" rtl="0" algn="l">
              <a:lnSpc>
                <a:spcPct val="90000"/>
              </a:lnSpc>
              <a:spcBef>
                <a:spcPts val="1000"/>
              </a:spcBef>
              <a:spcAft>
                <a:spcPts val="0"/>
              </a:spcAft>
              <a:buClr>
                <a:schemeClr val="lt1"/>
              </a:buClr>
              <a:buSzPts val="3200"/>
              <a:buNone/>
            </a:pPr>
            <a:r>
              <a:t/>
            </a:r>
            <a:endParaRPr sz="3200"/>
          </a:p>
          <a:p>
            <a:pPr indent="-611188" lvl="0" marL="622300" rtl="0" algn="l">
              <a:lnSpc>
                <a:spcPct val="90000"/>
              </a:lnSpc>
              <a:spcBef>
                <a:spcPts val="1000"/>
              </a:spcBef>
              <a:spcAft>
                <a:spcPts val="0"/>
              </a:spcAft>
              <a:buClr>
                <a:schemeClr val="lt1"/>
              </a:buClr>
              <a:buSzPts val="3200"/>
              <a:buChar char="❑"/>
            </a:pPr>
            <a:r>
              <a:rPr lang="en-US" sz="3200"/>
              <a:t>3 distinct types of analytics</a:t>
            </a:r>
            <a:endParaRPr/>
          </a:p>
          <a:p>
            <a:pPr indent="-223837" lvl="1" marL="1163638" rtl="0" algn="l">
              <a:lnSpc>
                <a:spcPct val="90000"/>
              </a:lnSpc>
              <a:spcBef>
                <a:spcPts val="500"/>
              </a:spcBef>
              <a:spcAft>
                <a:spcPts val="0"/>
              </a:spcAft>
              <a:buClr>
                <a:srgbClr val="F2D883"/>
              </a:buClr>
              <a:buSzPts val="3200"/>
              <a:buChar char="•"/>
            </a:pPr>
            <a:r>
              <a:rPr b="1" lang="en-US" sz="3200"/>
              <a:t>Descriptive Analytics:  </a:t>
            </a:r>
            <a:endParaRPr/>
          </a:p>
          <a:p>
            <a:pPr indent="-223837" lvl="1" marL="1163638" rtl="0" algn="l">
              <a:lnSpc>
                <a:spcPct val="90000"/>
              </a:lnSpc>
              <a:spcBef>
                <a:spcPts val="500"/>
              </a:spcBef>
              <a:spcAft>
                <a:spcPts val="0"/>
              </a:spcAft>
              <a:buClr>
                <a:srgbClr val="F2D883"/>
              </a:buClr>
              <a:buSzPts val="3200"/>
              <a:buChar char="•"/>
            </a:pPr>
            <a:r>
              <a:rPr b="1" lang="en-US" sz="3200"/>
              <a:t>Predictive Analytics  </a:t>
            </a:r>
            <a:endParaRPr/>
          </a:p>
          <a:p>
            <a:pPr indent="-223837" lvl="1" marL="1163638" rtl="0" algn="l">
              <a:lnSpc>
                <a:spcPct val="90000"/>
              </a:lnSpc>
              <a:spcBef>
                <a:spcPts val="500"/>
              </a:spcBef>
              <a:spcAft>
                <a:spcPts val="0"/>
              </a:spcAft>
              <a:buClr>
                <a:srgbClr val="F2D883"/>
              </a:buClr>
              <a:buSzPts val="3200"/>
              <a:buChar char="•"/>
            </a:pPr>
            <a:r>
              <a:rPr b="1" lang="en-US" sz="3200"/>
              <a:t>Prescriptive Analytics </a:t>
            </a:r>
            <a:endParaRPr sz="3200"/>
          </a:p>
          <a:p>
            <a:pPr indent="-242887" lvl="1" marL="763588" rtl="0" algn="l">
              <a:lnSpc>
                <a:spcPct val="90000"/>
              </a:lnSpc>
              <a:spcBef>
                <a:spcPts val="500"/>
              </a:spcBef>
              <a:spcAft>
                <a:spcPts val="0"/>
              </a:spcAft>
              <a:buClr>
                <a:srgbClr val="F2D883"/>
              </a:buClr>
              <a:buSzPts val="3200"/>
              <a:buNone/>
            </a:pPr>
            <a:r>
              <a:t/>
            </a:r>
            <a:endParaRPr sz="3200"/>
          </a:p>
          <a:p>
            <a:pPr indent="-25400" lvl="0" marL="228600" rtl="0" algn="l">
              <a:lnSpc>
                <a:spcPct val="90000"/>
              </a:lnSpc>
              <a:spcBef>
                <a:spcPts val="1000"/>
              </a:spcBef>
              <a:spcAft>
                <a:spcPts val="0"/>
              </a:spcAft>
              <a:buClr>
                <a:schemeClr val="lt1"/>
              </a:buClr>
              <a:buSzPts val="3200"/>
              <a:buFont typeface="Noto Sans Symbols"/>
              <a:buNone/>
            </a:pPr>
            <a:r>
              <a:t/>
            </a:r>
            <a:endParaRPr sz="3200"/>
          </a:p>
        </p:txBody>
      </p:sp>
      <p:sp>
        <p:nvSpPr>
          <p:cNvPr id="318" name="Google Shape;318;p79"/>
          <p:cNvSpPr txBox="1"/>
          <p:nvPr/>
        </p:nvSpPr>
        <p:spPr>
          <a:xfrm>
            <a:off x="1164772" y="388816"/>
            <a:ext cx="8610600" cy="950127"/>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FFFF00"/>
              </a:buClr>
              <a:buSzPts val="4000"/>
              <a:buFont typeface="Century Gothic"/>
              <a:buNone/>
            </a:pPr>
            <a:r>
              <a:t/>
            </a:r>
            <a:endParaRPr b="1" sz="4000" cap="none">
              <a:solidFill>
                <a:srgbClr val="FFFF00"/>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80"/>
          <p:cNvSpPr txBox="1"/>
          <p:nvPr>
            <p:ph type="title"/>
          </p:nvPr>
        </p:nvSpPr>
        <p:spPr>
          <a:xfrm>
            <a:off x="220717" y="277487"/>
            <a:ext cx="11214231" cy="886296"/>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3"/>
              </a:buClr>
              <a:buSzPts val="4000"/>
              <a:buFont typeface="Century Gothic"/>
              <a:buNone/>
            </a:pPr>
            <a:r>
              <a:rPr b="1" lang="en-US" cap="none">
                <a:solidFill>
                  <a:schemeClr val="accent3"/>
                </a:solidFill>
              </a:rPr>
              <a:t>Descriptive Analytics- Insights Into The Past</a:t>
            </a:r>
            <a:endParaRPr/>
          </a:p>
        </p:txBody>
      </p:sp>
      <p:pic>
        <p:nvPicPr>
          <p:cNvPr id="324" name="Google Shape;324;p80"/>
          <p:cNvPicPr preferRelativeResize="0"/>
          <p:nvPr/>
        </p:nvPicPr>
        <p:blipFill rotWithShape="1">
          <a:blip r:embed="rId3">
            <a:alphaModFix/>
          </a:blip>
          <a:srcRect b="0" l="0" r="0" t="0"/>
          <a:stretch/>
        </p:blipFill>
        <p:spPr>
          <a:xfrm>
            <a:off x="361413" y="1248182"/>
            <a:ext cx="8775700" cy="2730500"/>
          </a:xfrm>
          <a:prstGeom prst="rect">
            <a:avLst/>
          </a:prstGeom>
          <a:noFill/>
          <a:ln>
            <a:noFill/>
          </a:ln>
        </p:spPr>
      </p:pic>
      <p:pic>
        <p:nvPicPr>
          <p:cNvPr id="325" name="Google Shape;325;p80"/>
          <p:cNvPicPr preferRelativeResize="0"/>
          <p:nvPr/>
        </p:nvPicPr>
        <p:blipFill rotWithShape="1">
          <a:blip r:embed="rId4">
            <a:alphaModFix/>
          </a:blip>
          <a:srcRect b="0" l="0" r="0" t="0"/>
          <a:stretch/>
        </p:blipFill>
        <p:spPr>
          <a:xfrm>
            <a:off x="3359938" y="4063081"/>
            <a:ext cx="8216900" cy="1181100"/>
          </a:xfrm>
          <a:prstGeom prst="rect">
            <a:avLst/>
          </a:prstGeom>
          <a:noFill/>
          <a:ln>
            <a:noFill/>
          </a:ln>
        </p:spPr>
      </p:pic>
      <p:pic>
        <p:nvPicPr>
          <p:cNvPr id="326" name="Google Shape;326;p80"/>
          <p:cNvPicPr preferRelativeResize="0"/>
          <p:nvPr/>
        </p:nvPicPr>
        <p:blipFill rotWithShape="1">
          <a:blip r:embed="rId5">
            <a:alphaModFix/>
          </a:blip>
          <a:srcRect b="0" l="0" r="0" t="0"/>
          <a:stretch/>
        </p:blipFill>
        <p:spPr>
          <a:xfrm>
            <a:off x="361412" y="5328580"/>
            <a:ext cx="9870409" cy="1346200"/>
          </a:xfrm>
          <a:prstGeom prst="rect">
            <a:avLst/>
          </a:prstGeom>
          <a:noFill/>
          <a:ln cap="flat" cmpd="sng" w="9525">
            <a:solidFill>
              <a:schemeClr val="lt2"/>
            </a:solidFill>
            <a:prstDash val="solid"/>
            <a:round/>
            <a:headEnd len="sm" w="sm" type="none"/>
            <a:tailEnd len="sm" w="sm" type="none"/>
          </a:ln>
          <a:effectLst>
            <a:outerShdw blurRad="50800" rotWithShape="0" algn="ctr" dir="5400000" dist="50800">
              <a:srgbClr val="000000">
                <a:alpha val="40784"/>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81"/>
          <p:cNvSpPr txBox="1"/>
          <p:nvPr>
            <p:ph type="title"/>
          </p:nvPr>
        </p:nvSpPr>
        <p:spPr>
          <a:xfrm>
            <a:off x="893379" y="181049"/>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3"/>
              </a:buClr>
              <a:buSzPts val="4000"/>
              <a:buFont typeface="Century Gothic"/>
              <a:buNone/>
            </a:pPr>
            <a:r>
              <a:rPr b="1" lang="en-US" cap="none">
                <a:solidFill>
                  <a:schemeClr val="accent3"/>
                </a:solidFill>
              </a:rPr>
              <a:t>Predictive Analytics</a:t>
            </a:r>
            <a:endParaRPr/>
          </a:p>
        </p:txBody>
      </p:sp>
      <p:pic>
        <p:nvPicPr>
          <p:cNvPr id="332" name="Google Shape;332;p81"/>
          <p:cNvPicPr preferRelativeResize="0"/>
          <p:nvPr/>
        </p:nvPicPr>
        <p:blipFill rotWithShape="1">
          <a:blip r:embed="rId3">
            <a:alphaModFix/>
          </a:blip>
          <a:srcRect b="0" l="0" r="0" t="0"/>
          <a:stretch/>
        </p:blipFill>
        <p:spPr>
          <a:xfrm>
            <a:off x="202543" y="1159734"/>
            <a:ext cx="7759043" cy="1293028"/>
          </a:xfrm>
          <a:prstGeom prst="rect">
            <a:avLst/>
          </a:prstGeom>
          <a:noFill/>
          <a:ln>
            <a:noFill/>
          </a:ln>
        </p:spPr>
      </p:pic>
      <p:pic>
        <p:nvPicPr>
          <p:cNvPr id="333" name="Google Shape;333;p81"/>
          <p:cNvPicPr preferRelativeResize="0"/>
          <p:nvPr/>
        </p:nvPicPr>
        <p:blipFill rotWithShape="1">
          <a:blip r:embed="rId4">
            <a:alphaModFix/>
          </a:blip>
          <a:srcRect b="0" l="0" r="0" t="0"/>
          <a:stretch/>
        </p:blipFill>
        <p:spPr>
          <a:xfrm>
            <a:off x="106745" y="2452762"/>
            <a:ext cx="6853184" cy="2870200"/>
          </a:xfrm>
          <a:prstGeom prst="rect">
            <a:avLst/>
          </a:prstGeom>
          <a:noFill/>
          <a:ln>
            <a:noFill/>
          </a:ln>
        </p:spPr>
      </p:pic>
      <p:pic>
        <p:nvPicPr>
          <p:cNvPr id="334" name="Google Shape;334;p81"/>
          <p:cNvPicPr preferRelativeResize="0"/>
          <p:nvPr/>
        </p:nvPicPr>
        <p:blipFill rotWithShape="1">
          <a:blip r:embed="rId5">
            <a:alphaModFix/>
          </a:blip>
          <a:srcRect b="0" l="0" r="0" t="0"/>
          <a:stretch/>
        </p:blipFill>
        <p:spPr>
          <a:xfrm>
            <a:off x="4540469" y="5014393"/>
            <a:ext cx="7299433" cy="166255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82"/>
          <p:cNvSpPr txBox="1"/>
          <p:nvPr>
            <p:ph type="title"/>
          </p:nvPr>
        </p:nvSpPr>
        <p:spPr>
          <a:xfrm>
            <a:off x="195042" y="512943"/>
            <a:ext cx="11801915" cy="92594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accent3"/>
              </a:buClr>
              <a:buSzPct val="100000"/>
              <a:buFont typeface="Century Gothic"/>
              <a:buNone/>
            </a:pPr>
            <a:br>
              <a:rPr b="1" lang="en-US" cap="none">
                <a:solidFill>
                  <a:schemeClr val="accent3"/>
                </a:solidFill>
              </a:rPr>
            </a:br>
            <a:r>
              <a:rPr b="1" lang="en-US" cap="none">
                <a:solidFill>
                  <a:schemeClr val="accent3"/>
                </a:solidFill>
              </a:rPr>
              <a:t>Prescriptive Analytics-</a:t>
            </a:r>
            <a:r>
              <a:rPr b="1" i="1" lang="en-US" cap="none"/>
              <a:t> </a:t>
            </a:r>
            <a:r>
              <a:rPr i="1" lang="en-US" cap="none"/>
              <a:t>Advise</a:t>
            </a:r>
            <a:r>
              <a:rPr b="1" i="1" lang="en-US" cap="none"/>
              <a:t> </a:t>
            </a:r>
            <a:r>
              <a:rPr i="1" lang="en-US" cap="none"/>
              <a:t>On Possible Outcomes </a:t>
            </a:r>
            <a:br>
              <a:rPr lang="en-US" cap="none"/>
            </a:br>
            <a:r>
              <a:rPr b="1" lang="en-US" cap="none">
                <a:solidFill>
                  <a:schemeClr val="accent3"/>
                </a:solidFill>
              </a:rPr>
              <a:t> </a:t>
            </a:r>
            <a:endParaRPr/>
          </a:p>
        </p:txBody>
      </p:sp>
      <p:pic>
        <p:nvPicPr>
          <p:cNvPr id="340" name="Google Shape;340;p82"/>
          <p:cNvPicPr preferRelativeResize="0"/>
          <p:nvPr/>
        </p:nvPicPr>
        <p:blipFill rotWithShape="1">
          <a:blip r:embed="rId3">
            <a:alphaModFix/>
          </a:blip>
          <a:srcRect b="0" l="0" r="0" t="0"/>
          <a:stretch/>
        </p:blipFill>
        <p:spPr>
          <a:xfrm>
            <a:off x="195042" y="1438885"/>
            <a:ext cx="8822834" cy="3794016"/>
          </a:xfrm>
          <a:prstGeom prst="rect">
            <a:avLst/>
          </a:prstGeom>
          <a:noFill/>
          <a:ln>
            <a:noFill/>
          </a:ln>
        </p:spPr>
      </p:pic>
      <p:pic>
        <p:nvPicPr>
          <p:cNvPr id="341" name="Google Shape;341;p82"/>
          <p:cNvPicPr preferRelativeResize="0"/>
          <p:nvPr/>
        </p:nvPicPr>
        <p:blipFill rotWithShape="1">
          <a:blip r:embed="rId4">
            <a:alphaModFix/>
          </a:blip>
          <a:srcRect b="0" l="0" r="0" t="0"/>
          <a:stretch/>
        </p:blipFill>
        <p:spPr>
          <a:xfrm>
            <a:off x="2286000" y="5419115"/>
            <a:ext cx="8580602" cy="1295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83"/>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6000"/>
              <a:buFont typeface="Century Gothic"/>
              <a:buNone/>
            </a:pPr>
            <a:r>
              <a:rPr lang="en-US"/>
              <a:t>BIG DATA ANALYTICS</a:t>
            </a:r>
            <a:endParaRPr/>
          </a:p>
        </p:txBody>
      </p:sp>
      <p:sp>
        <p:nvSpPr>
          <p:cNvPr id="347" name="Google Shape;347;p83"/>
          <p:cNvSpPr txBox="1"/>
          <p:nvPr>
            <p:ph idx="1" type="subTitle"/>
          </p:nvPr>
        </p:nvSpPr>
        <p:spPr>
          <a:xfrm>
            <a:off x="1182414" y="4152462"/>
            <a:ext cx="9448800" cy="152312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3"/>
              </a:buClr>
              <a:buSzPts val="6000"/>
              <a:buNone/>
            </a:pPr>
            <a:r>
              <a:rPr b="1" lang="en-US" sz="6000">
                <a:solidFill>
                  <a:schemeClr val="accent3"/>
                </a:solidFill>
              </a:rPr>
              <a:t>Applications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7"/>
          <p:cNvSpPr txBox="1"/>
          <p:nvPr>
            <p:ph type="title"/>
          </p:nvPr>
        </p:nvSpPr>
        <p:spPr>
          <a:xfrm>
            <a:off x="1209524" y="229421"/>
            <a:ext cx="9712477" cy="319957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00"/>
              </a:buClr>
              <a:buSzPts val="3733"/>
              <a:buFont typeface="Arial"/>
              <a:buNone/>
            </a:pPr>
            <a:r>
              <a:rPr i="1" lang="en-US" sz="3733">
                <a:latin typeface="Arial"/>
                <a:ea typeface="Arial"/>
                <a:cs typeface="Arial"/>
                <a:sym typeface="Arial"/>
              </a:rPr>
              <a:t>“Big Data is the frontier of a firm's ability to store, process, and access (SPA) all the data it needs to operate effectively, make decisions, reduce risks, and serve customers.”</a:t>
            </a:r>
            <a:endParaRPr i="1" sz="3733">
              <a:solidFill>
                <a:srgbClr val="DBD6C8"/>
              </a:solidFill>
              <a:latin typeface="Arial"/>
              <a:ea typeface="Arial"/>
              <a:cs typeface="Arial"/>
              <a:sym typeface="Arial"/>
            </a:endParaRPr>
          </a:p>
        </p:txBody>
      </p:sp>
      <p:sp>
        <p:nvSpPr>
          <p:cNvPr id="163" name="Google Shape;163;p37"/>
          <p:cNvSpPr/>
          <p:nvPr/>
        </p:nvSpPr>
        <p:spPr>
          <a:xfrm>
            <a:off x="9096864" y="2714899"/>
            <a:ext cx="1703608"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rgbClr val="DBD6C8"/>
                </a:solidFill>
                <a:latin typeface="Avenir"/>
                <a:ea typeface="Avenir"/>
                <a:cs typeface="Avenir"/>
                <a:sym typeface="Avenir"/>
              </a:rPr>
              <a:t>-- Forrester</a:t>
            </a:r>
            <a:endParaRPr sz="2400">
              <a:solidFill>
                <a:schemeClr val="lt1"/>
              </a:solidFill>
              <a:latin typeface="Century Gothic"/>
              <a:ea typeface="Century Gothic"/>
              <a:cs typeface="Century Gothic"/>
              <a:sym typeface="Century Gothic"/>
            </a:endParaRPr>
          </a:p>
        </p:txBody>
      </p:sp>
      <p:pic>
        <p:nvPicPr>
          <p:cNvPr id="164" name="Google Shape;164;p37"/>
          <p:cNvPicPr preferRelativeResize="0"/>
          <p:nvPr/>
        </p:nvPicPr>
        <p:blipFill rotWithShape="1">
          <a:blip r:embed="rId3">
            <a:alphaModFix/>
          </a:blip>
          <a:srcRect b="0" l="0" r="0" t="0"/>
          <a:stretch/>
        </p:blipFill>
        <p:spPr>
          <a:xfrm>
            <a:off x="711200" y="3766812"/>
            <a:ext cx="10489937" cy="2374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84"/>
          <p:cNvSpPr/>
          <p:nvPr/>
        </p:nvSpPr>
        <p:spPr>
          <a:xfrm>
            <a:off x="916021" y="720523"/>
            <a:ext cx="10359958" cy="5016758"/>
          </a:xfrm>
          <a:prstGeom prst="rect">
            <a:avLst/>
          </a:prstGeom>
          <a:solidFill>
            <a:srgbClr val="E5F1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600" cap="none">
                <a:solidFill>
                  <a:srgbClr val="EB38A6"/>
                </a:solidFill>
                <a:latin typeface="Montserrat"/>
                <a:ea typeface="Montserrat"/>
                <a:cs typeface="Montserrat"/>
                <a:sym typeface="Montserrat"/>
              </a:rPr>
              <a:t>REAL WORLD BIG DATA EXAMPLES</a:t>
            </a:r>
            <a:endParaRPr sz="800"/>
          </a:p>
          <a:p>
            <a:pPr indent="-165100" lvl="0" marL="0" marR="0" rtl="0" algn="l">
              <a:spcBef>
                <a:spcPts val="0"/>
              </a:spcBef>
              <a:spcAft>
                <a:spcPts val="0"/>
              </a:spcAft>
              <a:buClr>
                <a:srgbClr val="3A3B41"/>
              </a:buClr>
              <a:buSzPts val="2600"/>
              <a:buFont typeface="Arial"/>
              <a:buChar char="•"/>
            </a:pPr>
            <a:r>
              <a:rPr lang="en-US" sz="2600">
                <a:solidFill>
                  <a:srgbClr val="3A3B41"/>
                </a:solidFill>
                <a:latin typeface="Lora"/>
                <a:ea typeface="Lora"/>
                <a:cs typeface="Lora"/>
                <a:sym typeface="Lora"/>
              </a:rPr>
              <a:t>Discovering consumer shopping habits</a:t>
            </a:r>
            <a:endParaRPr sz="800"/>
          </a:p>
          <a:p>
            <a:pPr indent="-165100" lvl="0" marL="0" marR="0" rtl="0" algn="l">
              <a:spcBef>
                <a:spcPts val="0"/>
              </a:spcBef>
              <a:spcAft>
                <a:spcPts val="0"/>
              </a:spcAft>
              <a:buClr>
                <a:srgbClr val="3A3B41"/>
              </a:buClr>
              <a:buSzPts val="2600"/>
              <a:buFont typeface="Arial"/>
              <a:buChar char="•"/>
            </a:pPr>
            <a:r>
              <a:rPr lang="en-US" sz="2600">
                <a:solidFill>
                  <a:srgbClr val="3A3B41"/>
                </a:solidFill>
                <a:latin typeface="Lora"/>
                <a:ea typeface="Lora"/>
                <a:cs typeface="Lora"/>
                <a:sym typeface="Lora"/>
              </a:rPr>
              <a:t>Personalized marketing</a:t>
            </a:r>
            <a:endParaRPr sz="800"/>
          </a:p>
          <a:p>
            <a:pPr indent="-165100" lvl="0" marL="0" marR="0" rtl="0" algn="l">
              <a:spcBef>
                <a:spcPts val="0"/>
              </a:spcBef>
              <a:spcAft>
                <a:spcPts val="0"/>
              </a:spcAft>
              <a:buClr>
                <a:srgbClr val="3A3B41"/>
              </a:buClr>
              <a:buSzPts val="2600"/>
              <a:buFont typeface="Arial"/>
              <a:buChar char="•"/>
            </a:pPr>
            <a:r>
              <a:rPr lang="en-US" sz="2600">
                <a:solidFill>
                  <a:srgbClr val="3A3B41"/>
                </a:solidFill>
                <a:latin typeface="Lora"/>
                <a:ea typeface="Lora"/>
                <a:cs typeface="Lora"/>
                <a:sym typeface="Lora"/>
              </a:rPr>
              <a:t>Fuel optimization tools for the transportation industry</a:t>
            </a:r>
            <a:endParaRPr sz="800"/>
          </a:p>
          <a:p>
            <a:pPr indent="-165100" lvl="0" marL="0" marR="0" rtl="0" algn="l">
              <a:spcBef>
                <a:spcPts val="0"/>
              </a:spcBef>
              <a:spcAft>
                <a:spcPts val="0"/>
              </a:spcAft>
              <a:buClr>
                <a:srgbClr val="3A3B41"/>
              </a:buClr>
              <a:buSzPts val="2600"/>
              <a:buFont typeface="Arial"/>
              <a:buChar char="•"/>
            </a:pPr>
            <a:r>
              <a:rPr lang="en-US" sz="2600">
                <a:solidFill>
                  <a:srgbClr val="3A3B41"/>
                </a:solidFill>
                <a:latin typeface="Lora"/>
                <a:ea typeface="Lora"/>
                <a:cs typeface="Lora"/>
                <a:sym typeface="Lora"/>
              </a:rPr>
              <a:t>Monitoring health conditions through data from wearables</a:t>
            </a:r>
            <a:endParaRPr sz="800"/>
          </a:p>
          <a:p>
            <a:pPr indent="-165100" lvl="0" marL="0" marR="0" rtl="0" algn="l">
              <a:spcBef>
                <a:spcPts val="0"/>
              </a:spcBef>
              <a:spcAft>
                <a:spcPts val="0"/>
              </a:spcAft>
              <a:buClr>
                <a:srgbClr val="3A3B41"/>
              </a:buClr>
              <a:buSzPts val="2600"/>
              <a:buFont typeface="Arial"/>
              <a:buChar char="•"/>
            </a:pPr>
            <a:r>
              <a:rPr lang="en-US" sz="2600">
                <a:solidFill>
                  <a:srgbClr val="3A3B41"/>
                </a:solidFill>
                <a:latin typeface="Lora"/>
                <a:ea typeface="Lora"/>
                <a:cs typeface="Lora"/>
                <a:sym typeface="Lora"/>
              </a:rPr>
              <a:t>Live road mapping for autonomous vehicles</a:t>
            </a:r>
            <a:endParaRPr sz="800"/>
          </a:p>
          <a:p>
            <a:pPr indent="-165100" lvl="0" marL="0" marR="0" rtl="0" algn="l">
              <a:spcBef>
                <a:spcPts val="0"/>
              </a:spcBef>
              <a:spcAft>
                <a:spcPts val="0"/>
              </a:spcAft>
              <a:buClr>
                <a:srgbClr val="3A3B41"/>
              </a:buClr>
              <a:buSzPts val="2600"/>
              <a:buFont typeface="Arial"/>
              <a:buChar char="•"/>
            </a:pPr>
            <a:r>
              <a:rPr lang="en-US" sz="2600">
                <a:solidFill>
                  <a:srgbClr val="3A3B41"/>
                </a:solidFill>
                <a:latin typeface="Lora"/>
                <a:ea typeface="Lora"/>
                <a:cs typeface="Lora"/>
                <a:sym typeface="Lora"/>
              </a:rPr>
              <a:t>Streamlined media streaming</a:t>
            </a:r>
            <a:endParaRPr sz="800"/>
          </a:p>
          <a:p>
            <a:pPr indent="-165100" lvl="0" marL="0" marR="0" rtl="0" algn="l">
              <a:spcBef>
                <a:spcPts val="0"/>
              </a:spcBef>
              <a:spcAft>
                <a:spcPts val="0"/>
              </a:spcAft>
              <a:buClr>
                <a:srgbClr val="3A3B41"/>
              </a:buClr>
              <a:buSzPts val="2600"/>
              <a:buFont typeface="Arial"/>
              <a:buChar char="•"/>
            </a:pPr>
            <a:r>
              <a:rPr lang="en-US" sz="2600">
                <a:solidFill>
                  <a:srgbClr val="3A3B41"/>
                </a:solidFill>
                <a:latin typeface="Lora"/>
                <a:ea typeface="Lora"/>
                <a:cs typeface="Lora"/>
                <a:sym typeface="Lora"/>
              </a:rPr>
              <a:t>Predictive inventory ordering</a:t>
            </a:r>
            <a:endParaRPr sz="800"/>
          </a:p>
          <a:p>
            <a:pPr indent="-165100" lvl="0" marL="0" marR="0" rtl="0" algn="l">
              <a:spcBef>
                <a:spcPts val="0"/>
              </a:spcBef>
              <a:spcAft>
                <a:spcPts val="0"/>
              </a:spcAft>
              <a:buClr>
                <a:srgbClr val="3A3B41"/>
              </a:buClr>
              <a:buSzPts val="2600"/>
              <a:buFont typeface="Arial"/>
              <a:buChar char="•"/>
            </a:pPr>
            <a:r>
              <a:rPr lang="en-US" sz="2600">
                <a:solidFill>
                  <a:srgbClr val="3A3B41"/>
                </a:solidFill>
                <a:latin typeface="Lora"/>
                <a:ea typeface="Lora"/>
                <a:cs typeface="Lora"/>
                <a:sym typeface="Lora"/>
              </a:rPr>
              <a:t>Personalized health plans for cancer patients</a:t>
            </a:r>
            <a:endParaRPr sz="800"/>
          </a:p>
          <a:p>
            <a:pPr indent="-165100" lvl="0" marL="0" marR="0" rtl="0" algn="l">
              <a:spcBef>
                <a:spcPts val="0"/>
              </a:spcBef>
              <a:spcAft>
                <a:spcPts val="0"/>
              </a:spcAft>
              <a:buClr>
                <a:srgbClr val="3A3B41"/>
              </a:buClr>
              <a:buSzPts val="2600"/>
              <a:buFont typeface="Arial"/>
              <a:buChar char="•"/>
            </a:pPr>
            <a:r>
              <a:rPr lang="en-US" sz="2600">
                <a:solidFill>
                  <a:srgbClr val="3A3B41"/>
                </a:solidFill>
                <a:latin typeface="Lora"/>
                <a:ea typeface="Lora"/>
                <a:cs typeface="Lora"/>
                <a:sym typeface="Lora"/>
              </a:rPr>
              <a:t>Real-time data monitoring and cybersecurity protocols</a:t>
            </a:r>
            <a:endParaRPr b="0" i="0" sz="2600">
              <a:solidFill>
                <a:srgbClr val="3A3B41"/>
              </a:solidFill>
              <a:latin typeface="Lora"/>
              <a:ea typeface="Lora"/>
              <a:cs typeface="Lora"/>
              <a:sym typeface="Lor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descr="7 Big Data Technologies Essential for Optimizing Your Business | Iterators" id="357" name="Google Shape;357;p86"/>
          <p:cNvPicPr preferRelativeResize="0"/>
          <p:nvPr/>
        </p:nvPicPr>
        <p:blipFill rotWithShape="1">
          <a:blip r:embed="rId3">
            <a:alphaModFix/>
          </a:blip>
          <a:srcRect b="8046" l="0" r="0" t="0"/>
          <a:stretch/>
        </p:blipFill>
        <p:spPr>
          <a:xfrm>
            <a:off x="652190" y="157655"/>
            <a:ext cx="7764463" cy="630620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88"/>
          <p:cNvSpPr txBox="1"/>
          <p:nvPr>
            <p:ph type="title"/>
          </p:nvPr>
        </p:nvSpPr>
        <p:spPr>
          <a:xfrm>
            <a:off x="1790700" y="228346"/>
            <a:ext cx="8610600" cy="129302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4000"/>
              <a:buFont typeface="Century Gothic"/>
              <a:buNone/>
            </a:pPr>
            <a:r>
              <a:rPr lang="en-US"/>
              <a:t>Applications – Indian Scenario</a:t>
            </a:r>
            <a:endParaRPr/>
          </a:p>
        </p:txBody>
      </p:sp>
      <p:sp>
        <p:nvSpPr>
          <p:cNvPr id="363" name="Google Shape;363;p88"/>
          <p:cNvSpPr txBox="1"/>
          <p:nvPr>
            <p:ph idx="1" type="body"/>
          </p:nvPr>
        </p:nvSpPr>
        <p:spPr>
          <a:xfrm>
            <a:off x="685800" y="2057402"/>
            <a:ext cx="10820400" cy="4161284"/>
          </a:xfrm>
          <a:prstGeom prst="rect">
            <a:avLst/>
          </a:prstGeom>
          <a:noFill/>
          <a:ln>
            <a:noFill/>
          </a:ln>
        </p:spPr>
        <p:txBody>
          <a:bodyPr anchorCtr="0" anchor="t" bIns="45700" lIns="91425" spcFirstLastPara="1" rIns="91425" wrap="square" tIns="45700">
            <a:normAutofit lnSpcReduction="10000"/>
          </a:bodyPr>
          <a:lstStyle/>
          <a:p>
            <a:pPr indent="-1081088" lvl="0" marL="1081088" rtl="0" algn="l">
              <a:lnSpc>
                <a:spcPct val="90000"/>
              </a:lnSpc>
              <a:spcBef>
                <a:spcPts val="0"/>
              </a:spcBef>
              <a:spcAft>
                <a:spcPts val="0"/>
              </a:spcAft>
              <a:buClr>
                <a:schemeClr val="lt1"/>
              </a:buClr>
              <a:buSzPts val="2800"/>
              <a:buChar char="❑"/>
            </a:pPr>
            <a:r>
              <a:rPr lang="en-US" sz="2800"/>
              <a:t>Banking -  Fraud detection, Loan appraisals </a:t>
            </a:r>
            <a:endParaRPr/>
          </a:p>
          <a:p>
            <a:pPr indent="-1081088" lvl="0" marL="1081088" rtl="0" algn="l">
              <a:lnSpc>
                <a:spcPct val="90000"/>
              </a:lnSpc>
              <a:spcBef>
                <a:spcPts val="1000"/>
              </a:spcBef>
              <a:spcAft>
                <a:spcPts val="0"/>
              </a:spcAft>
              <a:buClr>
                <a:schemeClr val="lt1"/>
              </a:buClr>
              <a:buSzPts val="2800"/>
              <a:buChar char="❑"/>
            </a:pPr>
            <a:r>
              <a:rPr lang="en-US" sz="2800"/>
              <a:t>Online Shopping – Targeted Advertising </a:t>
            </a:r>
            <a:endParaRPr/>
          </a:p>
          <a:p>
            <a:pPr indent="-1081088" lvl="0" marL="1081088" rtl="0" algn="l">
              <a:lnSpc>
                <a:spcPct val="90000"/>
              </a:lnSpc>
              <a:spcBef>
                <a:spcPts val="1000"/>
              </a:spcBef>
              <a:spcAft>
                <a:spcPts val="0"/>
              </a:spcAft>
              <a:buClr>
                <a:schemeClr val="lt1"/>
              </a:buClr>
              <a:buSzPts val="2800"/>
              <a:buChar char="❑"/>
            </a:pPr>
            <a:r>
              <a:rPr lang="en-US" sz="2800"/>
              <a:t>Vital Monitoring – personal data, activity,  health </a:t>
            </a:r>
            <a:endParaRPr/>
          </a:p>
          <a:p>
            <a:pPr indent="-1081088" lvl="0" marL="1081088" rtl="0" algn="l">
              <a:lnSpc>
                <a:spcPct val="90000"/>
              </a:lnSpc>
              <a:spcBef>
                <a:spcPts val="1000"/>
              </a:spcBef>
              <a:spcAft>
                <a:spcPts val="0"/>
              </a:spcAft>
              <a:buClr>
                <a:schemeClr val="lt1"/>
              </a:buClr>
              <a:buSzPts val="2800"/>
              <a:buChar char="❑"/>
            </a:pPr>
            <a:r>
              <a:rPr lang="en-US" sz="2800"/>
              <a:t>Energy Optimization</a:t>
            </a:r>
            <a:endParaRPr/>
          </a:p>
          <a:p>
            <a:pPr indent="-1081088" lvl="0" marL="1081088" rtl="0" algn="l">
              <a:lnSpc>
                <a:spcPct val="90000"/>
              </a:lnSpc>
              <a:spcBef>
                <a:spcPts val="1000"/>
              </a:spcBef>
              <a:spcAft>
                <a:spcPts val="0"/>
              </a:spcAft>
              <a:buClr>
                <a:schemeClr val="lt1"/>
              </a:buClr>
              <a:buSzPts val="2800"/>
              <a:buChar char="❑"/>
            </a:pPr>
            <a:r>
              <a:rPr lang="en-US" sz="2800"/>
              <a:t>Logistics</a:t>
            </a:r>
            <a:endParaRPr/>
          </a:p>
          <a:p>
            <a:pPr indent="-1081088" lvl="0" marL="1081088" rtl="0" algn="l">
              <a:lnSpc>
                <a:spcPct val="90000"/>
              </a:lnSpc>
              <a:spcBef>
                <a:spcPts val="1000"/>
              </a:spcBef>
              <a:spcAft>
                <a:spcPts val="0"/>
              </a:spcAft>
              <a:buClr>
                <a:schemeClr val="lt1"/>
              </a:buClr>
              <a:buSzPts val="2800"/>
              <a:buChar char="❑"/>
            </a:pPr>
            <a:r>
              <a:rPr lang="en-US" sz="2800"/>
              <a:t>Healthcare =  allied health care,  targeted medicine </a:t>
            </a:r>
            <a:endParaRPr/>
          </a:p>
          <a:p>
            <a:pPr indent="-1081088" lvl="0" marL="1081088" rtl="0" algn="l">
              <a:lnSpc>
                <a:spcPct val="90000"/>
              </a:lnSpc>
              <a:spcBef>
                <a:spcPts val="1000"/>
              </a:spcBef>
              <a:spcAft>
                <a:spcPts val="0"/>
              </a:spcAft>
              <a:buClr>
                <a:schemeClr val="lt1"/>
              </a:buClr>
              <a:buSzPts val="2800"/>
              <a:buChar char="❑"/>
            </a:pPr>
            <a:r>
              <a:rPr lang="en-US" sz="2800"/>
              <a:t>Media and entertainment – recommendations, curated content</a:t>
            </a:r>
            <a:endParaRPr/>
          </a:p>
          <a:p>
            <a:pPr indent="-1081088" lvl="0" marL="1081088" rtl="0" algn="l">
              <a:lnSpc>
                <a:spcPct val="90000"/>
              </a:lnSpc>
              <a:spcBef>
                <a:spcPts val="1000"/>
              </a:spcBef>
              <a:spcAft>
                <a:spcPts val="0"/>
              </a:spcAft>
              <a:buClr>
                <a:schemeClr val="lt1"/>
              </a:buClr>
              <a:buSzPts val="2800"/>
              <a:buChar char="❑"/>
            </a:pPr>
            <a:r>
              <a:rPr lang="en-US" sz="2800"/>
              <a:t> Education </a:t>
            </a:r>
            <a:endParaRPr/>
          </a:p>
          <a:p>
            <a:pPr indent="-50800" lvl="0" marL="228600" rtl="0" algn="l">
              <a:lnSpc>
                <a:spcPct val="90000"/>
              </a:lnSpc>
              <a:spcBef>
                <a:spcPts val="1000"/>
              </a:spcBef>
              <a:spcAft>
                <a:spcPts val="0"/>
              </a:spcAft>
              <a:buClr>
                <a:schemeClr val="lt1"/>
              </a:buClr>
              <a:buSzPts val="2800"/>
              <a:buFont typeface="Noto Sans Symbols"/>
              <a:buNone/>
            </a:pPr>
            <a:r>
              <a:t/>
            </a:r>
            <a:endParaRPr sz="2800"/>
          </a:p>
          <a:p>
            <a:pPr indent="-50800" lvl="0" marL="228600" rtl="0" algn="l">
              <a:lnSpc>
                <a:spcPct val="90000"/>
              </a:lnSpc>
              <a:spcBef>
                <a:spcPts val="1000"/>
              </a:spcBef>
              <a:spcAft>
                <a:spcPts val="0"/>
              </a:spcAft>
              <a:buClr>
                <a:schemeClr val="lt1"/>
              </a:buClr>
              <a:buSzPts val="2800"/>
              <a:buFont typeface="Noto Sans Symbols"/>
              <a:buNone/>
            </a:pPr>
            <a:r>
              <a:t/>
            </a:r>
            <a:endParaRPr sz="2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95">
            <a:hlinkClick r:id="rId3"/>
          </p:cNvPr>
          <p:cNvSpPr/>
          <p:nvPr/>
        </p:nvSpPr>
        <p:spPr>
          <a:xfrm>
            <a:off x="2351584" y="6093296"/>
            <a:ext cx="6768752" cy="3600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9" name="Google Shape;369;p95"/>
          <p:cNvSpPr/>
          <p:nvPr/>
        </p:nvSpPr>
        <p:spPr>
          <a:xfrm>
            <a:off x="182880" y="357618"/>
            <a:ext cx="11875770" cy="6001643"/>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3200">
                <a:solidFill>
                  <a:srgbClr val="FF0080"/>
                </a:solidFill>
                <a:latin typeface="Century Gothic"/>
                <a:ea typeface="Century Gothic"/>
                <a:cs typeface="Century Gothic"/>
                <a:sym typeface="Century Gothic"/>
              </a:rPr>
              <a:t>Improving Sports Performance:</a:t>
            </a:r>
            <a:endParaRPr/>
          </a:p>
          <a:p>
            <a:pPr indent="-457200" lvl="0" marL="457200" marR="0" rtl="0" algn="l">
              <a:lnSpc>
                <a:spcPct val="150000"/>
              </a:lnSpc>
              <a:spcBef>
                <a:spcPts val="0"/>
              </a:spcBef>
              <a:spcAft>
                <a:spcPts val="0"/>
              </a:spcAft>
              <a:buClr>
                <a:srgbClr val="FFFFFF"/>
              </a:buClr>
              <a:buSzPts val="2800"/>
              <a:buFont typeface="Arial"/>
              <a:buChar char="•"/>
            </a:pPr>
            <a:r>
              <a:rPr lang="en-US" sz="2800">
                <a:solidFill>
                  <a:srgbClr val="FFFFFF"/>
                </a:solidFill>
                <a:latin typeface="Century Gothic"/>
                <a:ea typeface="Century Gothic"/>
                <a:cs typeface="Century Gothic"/>
                <a:sym typeface="Century Gothic"/>
              </a:rPr>
              <a:t>Most elite sports have now embraced big data analytics. </a:t>
            </a:r>
            <a:endParaRPr/>
          </a:p>
          <a:p>
            <a:pPr indent="-457200" lvl="0" marL="457200" marR="0" rtl="0" algn="l">
              <a:lnSpc>
                <a:spcPct val="150000"/>
              </a:lnSpc>
              <a:spcBef>
                <a:spcPts val="0"/>
              </a:spcBef>
              <a:spcAft>
                <a:spcPts val="0"/>
              </a:spcAft>
              <a:buClr>
                <a:srgbClr val="FFFFFF"/>
              </a:buClr>
              <a:buSzPts val="2800"/>
              <a:buFont typeface="Arial"/>
              <a:buChar char="•"/>
            </a:pPr>
            <a:r>
              <a:rPr lang="en-US" sz="2800">
                <a:solidFill>
                  <a:srgbClr val="FFFFFF"/>
                </a:solidFill>
                <a:latin typeface="Century Gothic"/>
                <a:ea typeface="Century Gothic"/>
                <a:cs typeface="Century Gothic"/>
                <a:sym typeface="Century Gothic"/>
              </a:rPr>
              <a:t>Many use video analytics to track the performance of every player in a football or baseball game. </a:t>
            </a:r>
            <a:endParaRPr/>
          </a:p>
          <a:p>
            <a:pPr indent="-457200" lvl="0" marL="457200" marR="0" rtl="0" algn="l">
              <a:lnSpc>
                <a:spcPct val="150000"/>
              </a:lnSpc>
              <a:spcBef>
                <a:spcPts val="0"/>
              </a:spcBef>
              <a:spcAft>
                <a:spcPts val="0"/>
              </a:spcAft>
              <a:buClr>
                <a:srgbClr val="FFFFFF"/>
              </a:buClr>
              <a:buSzPts val="2800"/>
              <a:buFont typeface="Arial"/>
              <a:buChar char="•"/>
            </a:pPr>
            <a:r>
              <a:rPr lang="en-US" sz="2800">
                <a:solidFill>
                  <a:srgbClr val="FFFFFF"/>
                </a:solidFill>
                <a:latin typeface="Century Gothic"/>
                <a:ea typeface="Century Gothic"/>
                <a:cs typeface="Century Gothic"/>
                <a:sym typeface="Century Gothic"/>
              </a:rPr>
              <a:t>Sensor technology is built into sports equipment such as basket balls or golf clubs, and many elite sports teams track athletes outside of the sporting environment – using smart technology to track nutrition and sleep, as well as social media conversations to monitor emotional wellbeing.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98"/>
          <p:cNvSpPr txBox="1"/>
          <p:nvPr>
            <p:ph type="title"/>
          </p:nvPr>
        </p:nvSpPr>
        <p:spPr>
          <a:xfrm>
            <a:off x="1560286" y="185530"/>
            <a:ext cx="8610600" cy="78187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4000"/>
              <a:buFont typeface="Century Gothic"/>
              <a:buNone/>
            </a:pPr>
            <a:r>
              <a:rPr lang="en-US"/>
              <a:t>Big Data vs  AI </a:t>
            </a:r>
            <a:endParaRPr/>
          </a:p>
        </p:txBody>
      </p:sp>
      <p:sp>
        <p:nvSpPr>
          <p:cNvPr id="375" name="Google Shape;375;p98"/>
          <p:cNvSpPr txBox="1"/>
          <p:nvPr>
            <p:ph idx="1" type="body"/>
          </p:nvPr>
        </p:nvSpPr>
        <p:spPr>
          <a:xfrm>
            <a:off x="450574" y="967409"/>
            <a:ext cx="11078817" cy="5600620"/>
          </a:xfrm>
          <a:prstGeom prst="rect">
            <a:avLst/>
          </a:prstGeom>
          <a:noFill/>
          <a:ln>
            <a:noFill/>
          </a:ln>
        </p:spPr>
        <p:txBody>
          <a:bodyPr anchorCtr="0" anchor="t" bIns="45700" lIns="91425" spcFirstLastPara="1" rIns="91425" wrap="square" tIns="45700">
            <a:noAutofit/>
          </a:bodyPr>
          <a:lstStyle/>
          <a:p>
            <a:pPr indent="-484188" lvl="0" marL="666750" rtl="0" algn="l">
              <a:lnSpc>
                <a:spcPct val="124000"/>
              </a:lnSpc>
              <a:spcBef>
                <a:spcPts val="0"/>
              </a:spcBef>
              <a:spcAft>
                <a:spcPts val="0"/>
              </a:spcAft>
              <a:buClr>
                <a:schemeClr val="lt1"/>
              </a:buClr>
              <a:buSzPts val="3000"/>
              <a:buChar char="❑"/>
            </a:pPr>
            <a:r>
              <a:rPr lang="en-US" sz="3000"/>
              <a:t>Big data and artificial intelligence are interdependent. </a:t>
            </a:r>
            <a:endParaRPr/>
          </a:p>
          <a:p>
            <a:pPr indent="-484188" lvl="0" marL="666750" rtl="0" algn="l">
              <a:lnSpc>
                <a:spcPct val="124000"/>
              </a:lnSpc>
              <a:spcBef>
                <a:spcPts val="0"/>
              </a:spcBef>
              <a:spcAft>
                <a:spcPts val="0"/>
              </a:spcAft>
              <a:buClr>
                <a:schemeClr val="lt1"/>
              </a:buClr>
              <a:buSzPts val="3000"/>
              <a:buChar char="❑"/>
            </a:pPr>
            <a:r>
              <a:rPr lang="en-US" sz="3000"/>
              <a:t>Although each discipline is distinct, the presence of each is crucial in allowing for the other to function at its highest degree. </a:t>
            </a:r>
            <a:endParaRPr/>
          </a:p>
          <a:p>
            <a:pPr indent="-484188" lvl="0" marL="666750" rtl="0" algn="l">
              <a:lnSpc>
                <a:spcPct val="124000"/>
              </a:lnSpc>
              <a:spcBef>
                <a:spcPts val="0"/>
              </a:spcBef>
              <a:spcAft>
                <a:spcPts val="0"/>
              </a:spcAft>
              <a:buClr>
                <a:schemeClr val="lt1"/>
              </a:buClr>
              <a:buSzPts val="3000"/>
              <a:buChar char="❑"/>
            </a:pPr>
            <a:r>
              <a:rPr lang="en-US" sz="3000"/>
              <a:t>Big data provides a vast sample of this information, making it the gas that fuels top-end artificial intelligence systems.</a:t>
            </a:r>
            <a:endParaRPr/>
          </a:p>
          <a:p>
            <a:pPr indent="-484188" lvl="0" marL="666750" rtl="0" algn="l">
              <a:lnSpc>
                <a:spcPct val="124000"/>
              </a:lnSpc>
              <a:spcBef>
                <a:spcPts val="0"/>
              </a:spcBef>
              <a:spcAft>
                <a:spcPts val="0"/>
              </a:spcAft>
              <a:buClr>
                <a:schemeClr val="lt1"/>
              </a:buClr>
              <a:buSzPts val="3000"/>
              <a:buChar char="❑"/>
            </a:pPr>
            <a:r>
              <a:rPr lang="en-US" sz="3000"/>
              <a:t>By harnessing big data resources, artificial intelligence systems can make more informed decisions. </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8"/>
          <p:cNvSpPr txBox="1"/>
          <p:nvPr>
            <p:ph type="title"/>
          </p:nvPr>
        </p:nvSpPr>
        <p:spPr>
          <a:xfrm>
            <a:off x="1209524" y="229421"/>
            <a:ext cx="9712477" cy="5902876"/>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00"/>
              </a:buClr>
              <a:buSzPts val="3733"/>
              <a:buFont typeface="Arial"/>
              <a:buNone/>
            </a:pPr>
            <a:r>
              <a:rPr i="1" lang="en-US" sz="3733">
                <a:latin typeface="Arial"/>
                <a:ea typeface="Arial"/>
                <a:cs typeface="Arial"/>
                <a:sym typeface="Arial"/>
              </a:rPr>
              <a:t>“Big Data in general is defined as high volume, velocity and variety information assets that demand cost-effective, innovative forms of information processing for enhanced insight and decision making.”</a:t>
            </a:r>
            <a:endParaRPr i="1" sz="3733">
              <a:solidFill>
                <a:srgbClr val="DBD6C8"/>
              </a:solidFill>
              <a:latin typeface="Arial"/>
              <a:ea typeface="Arial"/>
              <a:cs typeface="Arial"/>
              <a:sym typeface="Arial"/>
            </a:endParaRPr>
          </a:p>
        </p:txBody>
      </p:sp>
      <p:sp>
        <p:nvSpPr>
          <p:cNvPr id="170" name="Google Shape;170;p38"/>
          <p:cNvSpPr/>
          <p:nvPr/>
        </p:nvSpPr>
        <p:spPr>
          <a:xfrm>
            <a:off x="9174487" y="4768986"/>
            <a:ext cx="1519968"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rgbClr val="DBD6C8"/>
                </a:solidFill>
                <a:latin typeface="Avenir"/>
                <a:ea typeface="Avenir"/>
                <a:cs typeface="Avenir"/>
                <a:sym typeface="Avenir"/>
              </a:rPr>
              <a:t>-- Gartner</a:t>
            </a:r>
            <a:endParaRPr sz="2400">
              <a:solidFill>
                <a:schemeClr val="lt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40"/>
          <p:cNvSpPr txBox="1"/>
          <p:nvPr>
            <p:ph type="title"/>
          </p:nvPr>
        </p:nvSpPr>
        <p:spPr>
          <a:xfrm>
            <a:off x="1239750" y="220150"/>
            <a:ext cx="9712500" cy="2548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00"/>
              </a:buClr>
              <a:buSzPts val="3733"/>
              <a:buFont typeface="Arial"/>
              <a:buNone/>
            </a:pPr>
            <a:r>
              <a:rPr i="1" lang="en-US" sz="3733">
                <a:latin typeface="Arial"/>
                <a:ea typeface="Arial"/>
                <a:cs typeface="Arial"/>
                <a:sym typeface="Arial"/>
              </a:rPr>
              <a:t>“Big data is the data characterized by 3 attributes: volume, variety and velocity.”</a:t>
            </a:r>
            <a:endParaRPr i="1" sz="3733">
              <a:solidFill>
                <a:srgbClr val="DBD6C8"/>
              </a:solidFill>
              <a:latin typeface="Arial"/>
              <a:ea typeface="Arial"/>
              <a:cs typeface="Arial"/>
              <a:sym typeface="Arial"/>
            </a:endParaRPr>
          </a:p>
        </p:txBody>
      </p:sp>
      <p:sp>
        <p:nvSpPr>
          <p:cNvPr id="176" name="Google Shape;176;p40"/>
          <p:cNvSpPr/>
          <p:nvPr/>
        </p:nvSpPr>
        <p:spPr>
          <a:xfrm>
            <a:off x="9934028" y="2306686"/>
            <a:ext cx="1018200" cy="461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rgbClr val="DBD6C8"/>
                </a:solidFill>
                <a:latin typeface="Avenir"/>
                <a:ea typeface="Avenir"/>
                <a:cs typeface="Avenir"/>
                <a:sym typeface="Avenir"/>
              </a:rPr>
              <a:t>-- IBM</a:t>
            </a:r>
            <a:endParaRPr sz="2400">
              <a:solidFill>
                <a:schemeClr val="lt1"/>
              </a:solidFill>
              <a:latin typeface="Century Gothic"/>
              <a:ea typeface="Century Gothic"/>
              <a:cs typeface="Century Gothic"/>
              <a:sym typeface="Century Gothic"/>
            </a:endParaRPr>
          </a:p>
        </p:txBody>
      </p:sp>
      <p:sp>
        <p:nvSpPr>
          <p:cNvPr id="177" name="Google Shape;177;p40"/>
          <p:cNvSpPr txBox="1"/>
          <p:nvPr>
            <p:ph type="title"/>
          </p:nvPr>
        </p:nvSpPr>
        <p:spPr>
          <a:xfrm>
            <a:off x="319200" y="3245000"/>
            <a:ext cx="11553600" cy="151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3733"/>
              <a:buFont typeface="Arial"/>
              <a:buNone/>
            </a:pPr>
            <a:r>
              <a:rPr i="1" lang="en-US" sz="3733">
                <a:solidFill>
                  <a:srgbClr val="FFFFFF"/>
                </a:solidFill>
                <a:latin typeface="Arial"/>
                <a:ea typeface="Arial"/>
                <a:cs typeface="Arial"/>
                <a:sym typeface="Arial"/>
              </a:rPr>
              <a:t>“Big data is the data characterized by 4 key attributes: volume, variety, velocity and </a:t>
            </a:r>
            <a:br>
              <a:rPr i="1" lang="en-US" sz="3733">
                <a:solidFill>
                  <a:srgbClr val="FFFFFF"/>
                </a:solidFill>
                <a:latin typeface="Arial"/>
                <a:ea typeface="Arial"/>
                <a:cs typeface="Arial"/>
                <a:sym typeface="Arial"/>
              </a:rPr>
            </a:br>
            <a:r>
              <a:rPr i="1" lang="en-US" sz="3733">
                <a:solidFill>
                  <a:srgbClr val="FFFFFF"/>
                </a:solidFill>
                <a:latin typeface="Arial"/>
                <a:ea typeface="Arial"/>
                <a:cs typeface="Arial"/>
                <a:sym typeface="Arial"/>
              </a:rPr>
              <a:t>value.”</a:t>
            </a:r>
            <a:endParaRPr/>
          </a:p>
        </p:txBody>
      </p:sp>
      <p:sp>
        <p:nvSpPr>
          <p:cNvPr id="178" name="Google Shape;178;p40"/>
          <p:cNvSpPr/>
          <p:nvPr/>
        </p:nvSpPr>
        <p:spPr>
          <a:xfrm>
            <a:off x="9570145" y="4759711"/>
            <a:ext cx="1382100" cy="461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2400">
                <a:solidFill>
                  <a:srgbClr val="DBD6C8"/>
                </a:solidFill>
                <a:latin typeface="Avenir"/>
                <a:ea typeface="Avenir"/>
                <a:cs typeface="Avenir"/>
                <a:sym typeface="Avenir"/>
              </a:rPr>
              <a:t>-- Oracle</a:t>
            </a:r>
            <a:endParaRPr sz="2400">
              <a:solidFill>
                <a:schemeClr val="lt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5e2263eece_0_2">
            <a:hlinkClick r:id="rId3"/>
          </p:cNvPr>
          <p:cNvSpPr/>
          <p:nvPr/>
        </p:nvSpPr>
        <p:spPr>
          <a:xfrm>
            <a:off x="2351584" y="6093296"/>
            <a:ext cx="67689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4" name="Google Shape;184;g25e2263eece_0_2"/>
          <p:cNvSpPr/>
          <p:nvPr/>
        </p:nvSpPr>
        <p:spPr>
          <a:xfrm>
            <a:off x="601578" y="910172"/>
            <a:ext cx="11213400" cy="5447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400">
                <a:solidFill>
                  <a:srgbClr val="FF0080"/>
                </a:solidFill>
                <a:latin typeface="Arial"/>
                <a:ea typeface="Arial"/>
                <a:cs typeface="Arial"/>
                <a:sym typeface="Arial"/>
              </a:rPr>
              <a:t>Velocity…</a:t>
            </a:r>
            <a:endParaRPr/>
          </a:p>
          <a:p>
            <a:pPr indent="0" lvl="0" marL="0" marR="0" rtl="0" algn="l">
              <a:spcBef>
                <a:spcPts val="0"/>
              </a:spcBef>
              <a:spcAft>
                <a:spcPts val="0"/>
              </a:spcAft>
              <a:buNone/>
            </a:pPr>
            <a:r>
              <a:t/>
            </a:r>
            <a:endParaRPr b="1" sz="4400">
              <a:solidFill>
                <a:srgbClr val="FF0080"/>
              </a:solidFill>
              <a:latin typeface="Arial"/>
              <a:ea typeface="Arial"/>
              <a:cs typeface="Arial"/>
              <a:sym typeface="Arial"/>
            </a:endParaRPr>
          </a:p>
          <a:p>
            <a:pPr indent="0" lvl="0" marL="0" marR="0" rtl="0" algn="l">
              <a:spcBef>
                <a:spcPts val="0"/>
              </a:spcBef>
              <a:spcAft>
                <a:spcPts val="0"/>
              </a:spcAft>
              <a:buNone/>
            </a:pPr>
            <a:r>
              <a:t/>
            </a:r>
            <a:endParaRPr b="1" sz="800">
              <a:solidFill>
                <a:srgbClr val="FF0080"/>
              </a:solidFill>
              <a:latin typeface="Arial"/>
              <a:ea typeface="Arial"/>
              <a:cs typeface="Arial"/>
              <a:sym typeface="Arial"/>
            </a:endParaRPr>
          </a:p>
          <a:p>
            <a:pPr indent="-457200" lvl="0" marL="457200" marR="0" rtl="0" algn="l">
              <a:lnSpc>
                <a:spcPct val="150000"/>
              </a:lnSpc>
              <a:spcBef>
                <a:spcPts val="0"/>
              </a:spcBef>
              <a:spcAft>
                <a:spcPts val="0"/>
              </a:spcAft>
              <a:buClr>
                <a:srgbClr val="FFFFFF"/>
              </a:buClr>
              <a:buSzPts val="2800"/>
              <a:buFont typeface="Arial"/>
              <a:buChar char="•"/>
            </a:pPr>
            <a:r>
              <a:rPr lang="en-US" sz="2800">
                <a:solidFill>
                  <a:srgbClr val="FFFFFF"/>
                </a:solidFill>
                <a:latin typeface="Century Gothic"/>
                <a:ea typeface="Century Gothic"/>
                <a:cs typeface="Century Gothic"/>
                <a:sym typeface="Century Gothic"/>
              </a:rPr>
              <a:t>…refers to the speed at which new data is generated and the speed at which data moves around. </a:t>
            </a:r>
            <a:endParaRPr/>
          </a:p>
          <a:p>
            <a:pPr indent="-457200" lvl="0" marL="457200" marR="0" rtl="0" algn="l">
              <a:lnSpc>
                <a:spcPct val="150000"/>
              </a:lnSpc>
              <a:spcBef>
                <a:spcPts val="0"/>
              </a:spcBef>
              <a:spcAft>
                <a:spcPts val="0"/>
              </a:spcAft>
              <a:buClr>
                <a:srgbClr val="FFFFFF"/>
              </a:buClr>
              <a:buSzPts val="2800"/>
              <a:buFont typeface="Arial"/>
              <a:buChar char="•"/>
            </a:pPr>
            <a:r>
              <a:rPr lang="en-US" sz="2800">
                <a:solidFill>
                  <a:srgbClr val="FFFFFF"/>
                </a:solidFill>
                <a:latin typeface="Century Gothic"/>
                <a:ea typeface="Century Gothic"/>
                <a:cs typeface="Century Gothic"/>
                <a:sym typeface="Century Gothic"/>
              </a:rPr>
              <a:t>Just think of social media messages going viral in seconds. Technology allows us now to analyse the data while it is being generated (sometimes referred to as in-memory analytics), without ever putting it into databases. </a:t>
            </a:r>
            <a:endParaRPr sz="3200">
              <a:solidFill>
                <a:srgbClr val="FFFFF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5e2263eece_0_7">
            <a:hlinkClick r:id="rId3"/>
          </p:cNvPr>
          <p:cNvSpPr/>
          <p:nvPr/>
        </p:nvSpPr>
        <p:spPr>
          <a:xfrm>
            <a:off x="2351584" y="6093296"/>
            <a:ext cx="67689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0" name="Google Shape;190;g25e2263eece_0_7"/>
          <p:cNvSpPr/>
          <p:nvPr/>
        </p:nvSpPr>
        <p:spPr>
          <a:xfrm>
            <a:off x="120315" y="332657"/>
            <a:ext cx="11694600" cy="6186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400">
                <a:solidFill>
                  <a:srgbClr val="FF0080"/>
                </a:solidFill>
                <a:latin typeface="Arial"/>
                <a:ea typeface="Arial"/>
                <a:cs typeface="Arial"/>
                <a:sym typeface="Arial"/>
              </a:rPr>
              <a:t>Variety…</a:t>
            </a:r>
            <a:endParaRPr/>
          </a:p>
          <a:p>
            <a:pPr indent="0" lvl="0" marL="0" marR="0" rtl="0" algn="l">
              <a:spcBef>
                <a:spcPts val="0"/>
              </a:spcBef>
              <a:spcAft>
                <a:spcPts val="0"/>
              </a:spcAft>
              <a:buNone/>
            </a:pPr>
            <a:r>
              <a:t/>
            </a:r>
            <a:endParaRPr b="1" sz="800">
              <a:solidFill>
                <a:srgbClr val="FF0080"/>
              </a:solidFill>
              <a:latin typeface="Arial"/>
              <a:ea typeface="Arial"/>
              <a:cs typeface="Arial"/>
              <a:sym typeface="Arial"/>
            </a:endParaRPr>
          </a:p>
          <a:p>
            <a:pPr indent="0" lvl="0" marL="0" marR="0" rtl="0" algn="l">
              <a:spcBef>
                <a:spcPts val="0"/>
              </a:spcBef>
              <a:spcAft>
                <a:spcPts val="0"/>
              </a:spcAft>
              <a:buNone/>
            </a:pPr>
            <a:r>
              <a:t/>
            </a:r>
            <a:endParaRPr b="1" sz="800">
              <a:solidFill>
                <a:srgbClr val="FF0080"/>
              </a:solidFill>
              <a:latin typeface="Arial"/>
              <a:ea typeface="Arial"/>
              <a:cs typeface="Arial"/>
              <a:sym typeface="Arial"/>
            </a:endParaRPr>
          </a:p>
          <a:p>
            <a:pPr indent="-457200" lvl="0" marL="457200" marR="0" rtl="0" algn="l">
              <a:lnSpc>
                <a:spcPct val="150000"/>
              </a:lnSpc>
              <a:spcBef>
                <a:spcPts val="0"/>
              </a:spcBef>
              <a:spcAft>
                <a:spcPts val="0"/>
              </a:spcAft>
              <a:buClr>
                <a:srgbClr val="FFFFFF"/>
              </a:buClr>
              <a:buSzPts val="2800"/>
              <a:buFont typeface="Arial"/>
              <a:buChar char="•"/>
            </a:pPr>
            <a:r>
              <a:rPr lang="en-US" sz="2800">
                <a:solidFill>
                  <a:srgbClr val="FFFFFF"/>
                </a:solidFill>
                <a:latin typeface="Century Gothic"/>
                <a:ea typeface="Century Gothic"/>
                <a:cs typeface="Century Gothic"/>
                <a:sym typeface="Century Gothic"/>
              </a:rPr>
              <a:t>…refers to the different types of data we can now use. </a:t>
            </a:r>
            <a:endParaRPr/>
          </a:p>
          <a:p>
            <a:pPr indent="-457200" lvl="0" marL="457200" marR="0" rtl="0" algn="l">
              <a:lnSpc>
                <a:spcPct val="150000"/>
              </a:lnSpc>
              <a:spcBef>
                <a:spcPts val="0"/>
              </a:spcBef>
              <a:spcAft>
                <a:spcPts val="0"/>
              </a:spcAft>
              <a:buClr>
                <a:srgbClr val="FFFFFF"/>
              </a:buClr>
              <a:buSzPts val="2800"/>
              <a:buFont typeface="Arial"/>
              <a:buChar char="•"/>
            </a:pPr>
            <a:r>
              <a:rPr lang="en-US" sz="2800">
                <a:solidFill>
                  <a:srgbClr val="FFFFFF"/>
                </a:solidFill>
                <a:latin typeface="Century Gothic"/>
                <a:ea typeface="Century Gothic"/>
                <a:cs typeface="Century Gothic"/>
                <a:sym typeface="Century Gothic"/>
              </a:rPr>
              <a:t>In the past we only focused on structured data that neatly fitted into tables or relational databases, such as financial data. </a:t>
            </a:r>
            <a:endParaRPr/>
          </a:p>
          <a:p>
            <a:pPr indent="-457200" lvl="0" marL="457200" marR="0" rtl="0" algn="l">
              <a:lnSpc>
                <a:spcPct val="150000"/>
              </a:lnSpc>
              <a:spcBef>
                <a:spcPts val="0"/>
              </a:spcBef>
              <a:spcAft>
                <a:spcPts val="0"/>
              </a:spcAft>
              <a:buClr>
                <a:srgbClr val="FFFFFF"/>
              </a:buClr>
              <a:buSzPts val="2800"/>
              <a:buFont typeface="Arial"/>
              <a:buChar char="•"/>
            </a:pPr>
            <a:r>
              <a:rPr lang="en-US" sz="2800">
                <a:solidFill>
                  <a:srgbClr val="FFFFFF"/>
                </a:solidFill>
                <a:latin typeface="Century Gothic"/>
                <a:ea typeface="Century Gothic"/>
                <a:cs typeface="Century Gothic"/>
                <a:sym typeface="Century Gothic"/>
              </a:rPr>
              <a:t>In fact, 80% of the world’s data is unstructured (text, images, video, voice, etc.) </a:t>
            </a:r>
            <a:endParaRPr/>
          </a:p>
          <a:p>
            <a:pPr indent="-457200" lvl="0" marL="457200" marR="0" rtl="0" algn="l">
              <a:lnSpc>
                <a:spcPct val="150000"/>
              </a:lnSpc>
              <a:spcBef>
                <a:spcPts val="0"/>
              </a:spcBef>
              <a:spcAft>
                <a:spcPts val="0"/>
              </a:spcAft>
              <a:buClr>
                <a:srgbClr val="FFFFFF"/>
              </a:buClr>
              <a:buSzPts val="2800"/>
              <a:buFont typeface="Arial"/>
              <a:buChar char="•"/>
            </a:pPr>
            <a:r>
              <a:rPr lang="en-US" sz="2800">
                <a:solidFill>
                  <a:srgbClr val="FFFFFF"/>
                </a:solidFill>
                <a:latin typeface="Century Gothic"/>
                <a:ea typeface="Century Gothic"/>
                <a:cs typeface="Century Gothic"/>
                <a:sym typeface="Century Gothic"/>
              </a:rPr>
              <a:t>With big data technology we can now analyse and bring together data of different types such as messages, social media conversations, photos, sensor data, video or voice recordings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g25e2263eece_0_12"/>
          <p:cNvPicPr preferRelativeResize="0"/>
          <p:nvPr/>
        </p:nvPicPr>
        <p:blipFill rotWithShape="1">
          <a:blip r:embed="rId3">
            <a:alphaModFix/>
          </a:blip>
          <a:srcRect b="0" l="0" r="0" t="0"/>
          <a:stretch/>
        </p:blipFill>
        <p:spPr>
          <a:xfrm>
            <a:off x="384504" y="370489"/>
            <a:ext cx="4927600" cy="6117021"/>
          </a:xfrm>
          <a:prstGeom prst="rect">
            <a:avLst/>
          </a:prstGeom>
          <a:noFill/>
          <a:ln>
            <a:noFill/>
          </a:ln>
        </p:spPr>
      </p:pic>
      <p:pic>
        <p:nvPicPr>
          <p:cNvPr id="196" name="Google Shape;196;g25e2263eece_0_12"/>
          <p:cNvPicPr preferRelativeResize="0"/>
          <p:nvPr/>
        </p:nvPicPr>
        <p:blipFill rotWithShape="1">
          <a:blip r:embed="rId4">
            <a:alphaModFix/>
          </a:blip>
          <a:srcRect b="0" l="0" r="0" t="0"/>
          <a:stretch/>
        </p:blipFill>
        <p:spPr>
          <a:xfrm>
            <a:off x="5849007" y="660399"/>
            <a:ext cx="5958490" cy="570887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25e2263eece_0_17"/>
          <p:cNvSpPr txBox="1"/>
          <p:nvPr>
            <p:ph type="title"/>
          </p:nvPr>
        </p:nvSpPr>
        <p:spPr>
          <a:xfrm>
            <a:off x="1790700" y="394138"/>
            <a:ext cx="8610600" cy="8988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cap="none"/>
              <a:t>4 Vs ??</a:t>
            </a:r>
            <a:endParaRPr/>
          </a:p>
        </p:txBody>
      </p:sp>
      <p:pic>
        <p:nvPicPr>
          <p:cNvPr id="202" name="Google Shape;202;g25e2263eece_0_17"/>
          <p:cNvPicPr preferRelativeResize="0"/>
          <p:nvPr/>
        </p:nvPicPr>
        <p:blipFill rotWithShape="1">
          <a:blip r:embed="rId3">
            <a:alphaModFix/>
          </a:blip>
          <a:srcRect b="0" l="0" r="0" t="0"/>
          <a:stretch/>
        </p:blipFill>
        <p:spPr>
          <a:xfrm>
            <a:off x="2061780" y="1293028"/>
            <a:ext cx="9888922" cy="48133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2015-12-25T13:29:15Z</dcterms:created>
  <dc:creator>Vijayalakshmi Murlidhar</dc:creator>
</cp:coreProperties>
</file>